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6"/>
  </p:notesMasterIdLst>
  <p:handoutMasterIdLst>
    <p:handoutMasterId r:id="rId27"/>
  </p:handoutMasterIdLst>
  <p:sldIdLst>
    <p:sldId id="1706" r:id="rId6"/>
    <p:sldId id="1605" r:id="rId7"/>
    <p:sldId id="1591" r:id="rId8"/>
    <p:sldId id="1600" r:id="rId9"/>
    <p:sldId id="1590" r:id="rId10"/>
    <p:sldId id="1709" r:id="rId11"/>
    <p:sldId id="1708" r:id="rId12"/>
    <p:sldId id="1711" r:id="rId13"/>
    <p:sldId id="1710" r:id="rId14"/>
    <p:sldId id="1714" r:id="rId15"/>
    <p:sldId id="1596" r:id="rId16"/>
    <p:sldId id="1715" r:id="rId17"/>
    <p:sldId id="1716" r:id="rId18"/>
    <p:sldId id="1712" r:id="rId19"/>
    <p:sldId id="1713" r:id="rId20"/>
    <p:sldId id="1602" r:id="rId21"/>
    <p:sldId id="1666" r:id="rId22"/>
    <p:sldId id="265" r:id="rId23"/>
    <p:sldId id="261" r:id="rId24"/>
    <p:sldId id="260"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teams extensibilty overview" id="{73AB3BA3-DEA2-1144-A145-56D11754A175}">
          <p14:sldIdLst>
            <p14:sldId id="1591"/>
            <p14:sldId id="1600"/>
            <p14:sldId id="1590"/>
          </p14:sldIdLst>
        </p14:section>
        <p14:section name="what are tabs" id="{1E83ADB4-93AB-1A45-8DC1-B68FBB36C3ED}">
          <p14:sldIdLst>
            <p14:sldId id="1709"/>
            <p14:sldId id="1708"/>
            <p14:sldId id="1711"/>
            <p14:sldId id="1710"/>
          </p14:sldIdLst>
        </p14:section>
        <p14:section name="tabs development" id="{28A64FAC-A435-B547-8112-C50128F27900}">
          <p14:sldIdLst>
            <p14:sldId id="1714"/>
            <p14:sldId id="1596"/>
            <p14:sldId id="1715"/>
            <p14:sldId id="1716"/>
            <p14:sldId id="1712"/>
            <p14:sldId id="1713"/>
            <p14:sldId id="1602"/>
            <p14:sldId id="166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305" autoAdjust="0"/>
    <p:restoredTop sz="64644" autoAdjust="0"/>
  </p:normalViewPr>
  <p:slideViewPr>
    <p:cSldViewPr snapToGrid="0">
      <p:cViewPr varScale="1">
        <p:scale>
          <a:sx n="81" d="100"/>
          <a:sy n="81" d="100"/>
        </p:scale>
        <p:origin x="784"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9/27/19 2:00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9/27/19 2:00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address the process of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87489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Let’s look at what is involved in building a Microsoft Teams tab.</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has design guidelines for creating custom tabs that include the following:</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Focus on functionality: Tabs work best when they’re built to address a specific need. Focus on a small set of tasks or a subset of data that’s relevant to the channel the tab is in.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Reduced chrome: Avoid creating multiple panels in a tab, adding layers of navigation, or requiring users to scroll both vertically and horizontally in one tab. In other words, try not to have tabs in your tab.</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Integration: Find ways to notify users about tab activity. For example, post message card to a conversation about tab activity.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Conversational: Find a way to facilitate conversation around a tab. This ensures that conversations center on the content, data, or process at hand.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Streamlined access: Make sure you're granting access to the right people at the right time. Keeping your sign in process simple will avoid creating barriers to contribution and collaboration.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Once you've designed a great Microsoft Teams tab, the next step is to develop it. Tabs are just web apps hosted in an \&lt;iframe\&gt; within the Microsoft Teams client. Developers are free to use any web technologies and frameworks they are most comfortable with to implement the custom tab experience, such as HTML, JavaScript, TypeScript, web frameworks such as React or Angular, and server-side technologies.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last step is to deploy the custom tab. Unlike other Microsoft Teams extensibility options such as bots and message extensions, developers can upload custom tabs directly to a team. Microsoft Teams apps can also be uploaded your tenant’s app gallery for other users to install in their teams.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1913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Microsoft Teams tab, there are some key points to keep in mind.</a:t>
            </a:r>
          </a:p>
          <a:p>
            <a:endParaRPr lang="en-US" dirty="0"/>
          </a:p>
          <a:p>
            <a:r>
              <a:rPr lang="en-US" dirty="0"/>
              <a:t>A Microsoft Teams tab is just a web page hosted by the tab provider or developer. No data related to the tab is stored in Microsoft Teams; the developer of the tab is responsible for all aspects of the tab including data storage, configuration settings and authentication. Microsoft Teams saves only minimal configuration details on the tab, such as the URLs where the content and website of the tab, the name and IDs of the tab.</a:t>
            </a:r>
          </a:p>
          <a:p>
            <a:endParaRPr lang="en-US" dirty="0"/>
          </a:p>
          <a:p>
            <a:r>
              <a:rPr lang="en-US" dirty="0"/>
              <a:t>One thing you may want to consider when building your tab is to implement the user experience more like an application and less like a web page. Many web sites implement the traditional page-to-page and </a:t>
            </a:r>
            <a:r>
              <a:rPr lang="en-US" dirty="0" err="1"/>
              <a:t>postback</a:t>
            </a:r>
            <a:r>
              <a:rPr lang="en-US" dirty="0"/>
              <a:t> style of submitting and presenting information. The users of your tabs are interacting with your application from the Microsoft Teams client. This can be from a desktop, mobile or web experience, but all facilitate a rich client experience. Using web frameworks, such as React, Angular, and </a:t>
            </a:r>
            <a:r>
              <a:rPr lang="en-US" dirty="0" err="1"/>
              <a:t>Vue.js</a:t>
            </a:r>
            <a:r>
              <a:rPr lang="en-US" dirty="0"/>
              <a:t>, you can implement a rich client experience without continuously reloading the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developers with multiple tools for creating custom Microsoft Teams apps, including custom tabs.</a:t>
            </a:r>
          </a:p>
          <a:p>
            <a:endParaRPr lang="en-US" dirty="0"/>
          </a:p>
          <a:p>
            <a:r>
              <a:rPr lang="en-US" dirty="0"/>
              <a:t>App Studio makes it easy to start creating or integrating your own Microsoft Teams apps, whether you develop custom apps for your enterprise or SaaS applications for teams around the world by streamlining the creation of the manifest and package for your app and providing useful tools like the Card Editor and a React control library. App Studio is a Teams app that can be found in the Teams store. App Studio helps developers preview the rendering of cards and visually edit the manifest file for a Teams app.</a:t>
            </a:r>
          </a:p>
          <a:p>
            <a:endParaRPr lang="en-US" dirty="0"/>
          </a:p>
          <a:p>
            <a:r>
              <a:rPr lang="en-US" dirty="0"/>
              <a:t>Developers have two options for creating the project and resources necessary to implement Microsoft Teams tabs: Node.js or .NET.</a:t>
            </a:r>
          </a:p>
          <a:p>
            <a:endParaRPr lang="en-US" dirty="0"/>
          </a:p>
          <a:p>
            <a:r>
              <a:rPr lang="en-US" dirty="0"/>
              <a:t>Developers who want to create a Node.js based project can use the Microsoft Teams Yeoman Generator. After answering multiple questions related to the project you want to create, the generator will create the scaffolding for your project. This option requires git, Node.js, NPM, and a text editor such as Visual Studio Code.</a:t>
            </a:r>
          </a:p>
          <a:p>
            <a:endParaRPr lang="en-US" dirty="0"/>
          </a:p>
          <a:p>
            <a:r>
              <a:rPr lang="en-US" dirty="0"/>
              <a:t>Developers who want to create a .NET based project can use tooling provided in Visual Studio 2017 or later. Similar to the Node.js option, after selecting the project type and answering multiple questions, Visual Studio will generate the scaffolding for your project. This option only requires git and Visual Studio.</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44471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Microsoft Teams tab might require contextual information to display relevant content, or need basic information about the user, team, or company. The tab may need locale and theme information or need to read the </a:t>
            </a:r>
            <a:r>
              <a:rPr lang="en-US" dirty="0" err="1"/>
              <a:t>entityId</a:t>
            </a:r>
            <a:r>
              <a:rPr lang="en-US" dirty="0"/>
              <a:t> or </a:t>
            </a:r>
            <a:r>
              <a:rPr lang="en-US" dirty="0" err="1"/>
              <a:t>subEntityId</a:t>
            </a:r>
            <a:r>
              <a:rPr lang="en-US" dirty="0"/>
              <a:t> that identifies what is in this tab for additional context.</a:t>
            </a:r>
          </a:p>
          <a:p>
            <a:br>
              <a:rPr lang="en-US" dirty="0"/>
            </a:br>
            <a:r>
              <a:rPr lang="en-US" dirty="0"/>
              <a:t>Microsoft Teams offers two ways to obtain context on the current user or from within Microsoft Teams. When loading the content page for a tab, Microsoft Teams can include placeholder values on the URL that the web application can use to obtain context. The web app, once loaded within Microsoft Teams, can use the Microsoft Teams JavaScript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4507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placeholders in your configuration or content URLs. Microsoft Teams replaces the placeholders with the relevant values when determining the actual configuration or content URL to navigate to. The available placeholders include all fields on the Microsoft Teams Context object available within the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Some of the values available as URL placeholders are set when the tab was configured while others are set when generating a deep link to the tab. Deep links are used to facilitate tab-to-tab communication.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URL placeholder values include the following: &lt;see slide&gt;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79598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can also retrieve the information listed above using the Microsoft Teams JavaScript client SDK by calling `</a:t>
            </a:r>
            <a:r>
              <a:rPr lang="en-US" dirty="0" err="1"/>
              <a:t>microsoftTeams.getContext</a:t>
            </a:r>
            <a:r>
              <a:rPr lang="en-US" dirty="0"/>
              <a:t>(function(</a:t>
            </a:r>
            <a:r>
              <a:rPr lang="en-US" dirty="0" err="1"/>
              <a:t>teamsContext</a:t>
            </a:r>
            <a:r>
              <a:rPr lang="en-US" dirty="0"/>
              <a:t>) {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context values include the following: &lt;see slide&gt;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9922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Developers can create two different types of tabs for Microsoft Teams. One type of tab is a personal tab, previously referred to as static tabs. Personal tabs allow users to interact with your experience privately. The content in a personal tab is only relevant to individual users.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 personal tab is defined within the static tabs collection of the Microsoft Teams app manifest. These are a set of tabs that can be "pinned" by default, without the user adding them manually. Personal tabs declared in personal scope are always pinned to the app's personal experience.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entityId</a:t>
            </a:r>
            <a:r>
              <a:rPr lang="en-US" dirty="0"/>
              <a:t>` is a unique identifier for the entity that the tab displays. This property is required.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`name` is the display name of the tab in the channel interface. This property is required.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conentUrl</a:t>
            </a:r>
            <a:r>
              <a:rPr lang="en-US" dirty="0"/>
              <a:t>` is the HTTPS URL that points to the entity URL to be displayed in the Microsoft Teams canvas. This property is required.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websiteUrl</a:t>
            </a:r>
            <a:r>
              <a:rPr lang="en-US" dirty="0"/>
              <a:t>` is the HTTPS URL used if a user opts to view a tab in the browser. This property is not required.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`scopes` is an array of scopes supported. This property is required and only supports the personal scope.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If your Microsoft Teams tab will load or redirect to other URLs, those must be listed in the `</a:t>
            </a:r>
            <a:r>
              <a:rPr lang="en-US" dirty="0" err="1"/>
              <a:t>validDomains</a:t>
            </a:r>
            <a:r>
              <a:rPr lang="en-US" dirty="0"/>
              <a:t>` collection.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5476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9/27/19 2:00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Teams enables developers to create custom experiences for users. For the best and most extensible option for adding your service into Teams, create a Microsoft Teams app.</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 Microsoft Teams app is a package of services that you host, that can be distributed through the Microsoft Teams product or uploaded by owners. These apps can consist of custom tabs, bots, messaging extensions, or webhooks and connectors.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quick one-off integration of your existing webhook, you can take advantage of our webhooks &amp; connectors feature. This ad-hoc extensibility option allows you to set up webhooks / notifications in a specific team, with no additional coding required.</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4538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Apps in Microsoft Teams allow you to make your service available to users in the contexts - or "scopes" - that make the most sense.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declare precisely which capabilities you support, in which scopes, via your app package's manifest file. Microsoft Teams app capabilities (such as bots, tabs, and so on) are available in most scopes. These capabilities are offered via a single Microsoft Teams app package that users can acquire through the Microsoft Teams in-product app gallery, the Office Store, or uploaded directly by your organization.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422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How do you create a custom Microsoft Teams app?</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first development the components that support your Microsoft Teams app. Microsoft Teams apps are web applications that can be created using HTML, TypeScript, or JavaScript, client-side web frameworks such as React, and/or any server-side framework such as .NET.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apps can be stand alone or they can integrate with Microsoft Teams. Microsoft provides a JavaScript SDK for interactive with the Microsoft teams client and a Bot Builder SDK for building bots.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Once you're finished creating the application, the final step is to package and deploy the application. Every Microsoft Teams app contains a manifest file that describes all aspects of your app. The manifest includes the URLs and unique identifiers for the components you've created to implement the application. After creating the manifest, create a package that includes the manifest and associated images used by the app. This package is just a ZIP file. Prior to uploading and publishing the package, you need to deploy all resources that implement the app. These resources include web pages and services used within tabs, bots, and webhooks.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3379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are going to focus on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Microsoft Teams tab enables developers to display rich interactive web content within the Microsoft Teams clients. There are two approaches to create a custom tab. You can either take an existing web-app experience and adapt it to a custom tab. You can also build a custom tab from scratch.</a:t>
            </a:r>
          </a:p>
          <a:p>
            <a:br>
              <a:rPr lang="en-US" dirty="0"/>
            </a:br>
            <a:r>
              <a:rPr lang="en-US" dirty="0"/>
              <a:t>Microsoft Teams tabs are simply web applications that are hosted by the provider or developer of the application. A tab in Microsoft Teams displays the specified web app within an \&lt;iframe\&gt; in the Microsoft Teams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5794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While Microsoft Teams tabs are \&lt;\&lt;iframe\&gt;\&gt; that display web pages, there are some differences between interacting with the web app within the Microsoft Teams client compared to just browsing the same content.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tabs always display web content in an \&lt;iframe\&gt; where a web page is loaded in any browser. This allows you to create unique experiences with the web app for only Microsoft Teams by limiting where the application is hosted. For instance, you can limit a web page to only be displayed within an \&lt;iframe\&gt; from a specific domain such as </a:t>
            </a:r>
            <a:r>
              <a:rPr lang="en-US" sz="900" b="0" kern="1200" dirty="0" err="1">
                <a:solidFill>
                  <a:schemeClr val="tx1"/>
                </a:solidFill>
                <a:effectLst/>
                <a:latin typeface="Segoe UI Light" pitchFamily="34" charset="0"/>
                <a:ea typeface="+mn-ea"/>
                <a:cs typeface="+mn-cs"/>
              </a:rPr>
              <a:t>teams.microsoft.com</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Authentication is handled differently in a Microsoft Teams tab compared </a:t>
            </a:r>
            <a:r>
              <a:rPr lang="en-US" sz="900" b="0" kern="1200" dirty="0" err="1">
                <a:solidFill>
                  <a:schemeClr val="tx1"/>
                </a:solidFill>
                <a:effectLst/>
                <a:latin typeface="Segoe UI Light" pitchFamily="34" charset="0"/>
                <a:ea typeface="+mn-ea"/>
                <a:cs typeface="+mn-cs"/>
              </a:rPr>
              <a:t>ot</a:t>
            </a:r>
            <a:r>
              <a:rPr lang="en-US" sz="900" b="0" kern="1200" dirty="0">
                <a:solidFill>
                  <a:schemeClr val="tx1"/>
                </a:solidFill>
                <a:effectLst/>
                <a:latin typeface="Segoe UI Light" pitchFamily="34" charset="0"/>
                <a:ea typeface="+mn-ea"/>
                <a:cs typeface="+mn-cs"/>
              </a:rPr>
              <a:t> a web app, either via a popup or calling Azure AD to fetch tokens. Most websites simply redirect to a login provider that typically breaks for custom tabs that are hosted inside of an \&lt;iframe\&gt;. Tabs break in this experience because the sign in pages typically do not load within an \&lt;iframe\&gt; to prevent click-jacking.</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Cross-domain navigation is handled differently in tabs from a web app. The Teams client needs to validate the origin against a static </a:t>
            </a:r>
            <a:r>
              <a:rPr lang="en-US" sz="900" b="0" kern="1200" dirty="0" err="1">
                <a:solidFill>
                  <a:schemeClr val="tx1"/>
                </a:solidFill>
                <a:effectLst/>
                <a:latin typeface="Segoe UI Light" pitchFamily="34" charset="0"/>
                <a:ea typeface="+mn-ea"/>
                <a:cs typeface="+mn-cs"/>
              </a:rPr>
              <a:t>validDomains</a:t>
            </a:r>
            <a:r>
              <a:rPr lang="en-US" sz="900" b="0" kern="1200" dirty="0">
                <a:solidFill>
                  <a:schemeClr val="tx1"/>
                </a:solidFill>
                <a:effectLst/>
                <a:latin typeface="Segoe UI Light" pitchFamily="34" charset="0"/>
                <a:ea typeface="+mn-ea"/>
                <a:cs typeface="+mn-cs"/>
              </a:rPr>
              <a:t> list in the app manifest when loading or communicating with the tab.</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 tabs can be styled to match the current Microsoft Teams client's theme such as default, dark or high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Developers of Microsoft Teams tabs can also communicate with the hosting Microsoft Teams client using the JavaScript SDK (</a:t>
            </a:r>
            <a:r>
              <a:rPr lang="en-US" sz="900" b="0" kern="1200" dirty="0" err="1">
                <a:solidFill>
                  <a:schemeClr val="tx1"/>
                </a:solidFill>
                <a:effectLst/>
                <a:latin typeface="Segoe UI Light" pitchFamily="34" charset="0"/>
                <a:ea typeface="+mn-ea"/>
                <a:cs typeface="+mn-cs"/>
              </a:rPr>
              <a:t>microsoftTeams.initialize</a:t>
            </a:r>
            <a:r>
              <a:rPr lang="en-US" sz="900" b="0" kern="1200" dirty="0">
                <a:solidFill>
                  <a:schemeClr val="tx1"/>
                </a:solidFill>
                <a:effectLst/>
                <a:latin typeface="Segoe UI Light" pitchFamily="34" charset="0"/>
                <a:ea typeface="+mn-ea"/>
                <a:cs typeface="+mn-cs"/>
              </a:rPr>
              <a:t>()). The SDK gives Teams a communication channel with the hosted page and more visibility into its 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6245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Teams determines where a tab can be used based on its scope. Scope is set in the app manifest, and can be one of three (3) values: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first is the Team scope. Tabs in channels allow teams to interact with your shared experience. These tabs are referred to as channel tabs, previously known as configurable tabs. When these tabs are added to team, a user configures the content of your tab experience when the tab is first added to a channel.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next option for a tab scope is a group chat. Channel tabs can also be used in group chats. These are conversations between two (2) or more users.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final option is the personal scope. Personal tabs allow users to interact with your experience privately. The content in a personal tab is only relevant to individual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9/27/19 2:00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7502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005280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Create Embedded </a:t>
            </a:r>
            <a:br>
              <a:rPr lang="en-US" dirty="0"/>
            </a:br>
            <a:r>
              <a:rPr lang="en-US" dirty="0"/>
              <a:t>Web Experiences </a:t>
            </a:r>
            <a:br>
              <a:rPr lang="en-US" dirty="0"/>
            </a:br>
            <a:r>
              <a:rPr lang="en-US" dirty="0"/>
              <a:t>with Tabs for</a:t>
            </a:r>
            <a:br>
              <a:rPr lang="en-US" dirty="0"/>
            </a:br>
            <a:r>
              <a:rPr lang="en-US" dirty="0"/>
              <a:t>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Developing Custom Microsoft Teams Tabs</a:t>
            </a:r>
          </a:p>
        </p:txBody>
      </p:sp>
    </p:spTree>
    <p:extLst>
      <p:ext uri="{BB962C8B-B14F-4D97-AF65-F5344CB8AC3E}">
        <p14:creationId xmlns:p14="http://schemas.microsoft.com/office/powerpoint/2010/main" val="3641355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teamsdesignguidelines.azurewebsites.net/images/framework/framework_tabs_column.png">
            <a:extLst>
              <a:ext uri="{FF2B5EF4-FFF2-40B4-BE49-F238E27FC236}">
                <a16:creationId xmlns:a16="http://schemas.microsoft.com/office/drawing/2014/main" id="{FAF10D37-EDA9-4615-9731-A7677AF4B2A3}"/>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80484" y="2118372"/>
            <a:ext cx="3218357" cy="1977947"/>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Tab</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65138" y="5026024"/>
            <a:ext cx="3690937" cy="1269578"/>
          </a:xfrm>
        </p:spPr>
        <p:txBody>
          <a:bodyPr/>
          <a:lstStyle/>
          <a:p>
            <a:r>
              <a:rPr lang="en-US" sz="1800" dirty="0">
                <a:latin typeface="+mj-lt"/>
              </a:rPr>
              <a:t>Design a great tab</a:t>
            </a:r>
          </a:p>
          <a:p>
            <a:r>
              <a:rPr lang="en-US" b="0" dirty="0">
                <a:solidFill>
                  <a:schemeClr val="tx1"/>
                </a:solidFill>
              </a:rPr>
              <a:t>Select relevant app functionality</a:t>
            </a:r>
          </a:p>
          <a:p>
            <a:r>
              <a:rPr lang="en-US" b="0" dirty="0">
                <a:solidFill>
                  <a:schemeClr val="tx1"/>
                </a:solidFill>
              </a:rPr>
              <a:t>Scope and focus the user experience</a:t>
            </a:r>
          </a:p>
          <a:p>
            <a:r>
              <a:rPr lang="en-US" b="0" dirty="0">
                <a:solidFill>
                  <a:schemeClr val="tx1"/>
                </a:solidFill>
              </a:rPr>
              <a:t>Integrate and streamline access</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86263" y="5026024"/>
            <a:ext cx="3690937" cy="1615827"/>
          </a:xfrm>
        </p:spPr>
        <p:txBody>
          <a:bodyPr/>
          <a:lstStyle/>
          <a:p>
            <a:r>
              <a:rPr lang="en-US" sz="1800" dirty="0">
                <a:latin typeface="+mj-lt"/>
              </a:rPr>
              <a:t>Develop your tab</a:t>
            </a:r>
          </a:p>
          <a:p>
            <a:pPr lvl="1">
              <a:spcBef>
                <a:spcPts val="900"/>
              </a:spcBef>
            </a:pPr>
            <a:r>
              <a:rPr lang="en-US" dirty="0"/>
              <a:t>HTML/JavaScript/TypeScript</a:t>
            </a:r>
          </a:p>
          <a:p>
            <a:pPr lvl="1">
              <a:spcBef>
                <a:spcPts val="900"/>
              </a:spcBef>
            </a:pPr>
            <a:r>
              <a:rPr lang="en-US" dirty="0"/>
              <a:t>REST services</a:t>
            </a:r>
          </a:p>
          <a:p>
            <a:pPr lvl="1">
              <a:spcBef>
                <a:spcPts val="900"/>
              </a:spcBef>
            </a:pPr>
            <a:r>
              <a:rPr lang="en-US" dirty="0"/>
              <a:t>Deep Linking and context</a:t>
            </a:r>
          </a:p>
          <a:p>
            <a:pPr marL="285750" lvl="1" indent="-285750">
              <a:spcBef>
                <a:spcPts val="900"/>
              </a:spcBef>
              <a:buFont typeface="Arial" panose="020B0604020202020204" pitchFamily="34" charset="0"/>
              <a:buChar char="•"/>
            </a:pPr>
            <a:endParaRPr lang="en-US" sz="1600"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307388" y="5026024"/>
            <a:ext cx="3690937" cy="1252522"/>
          </a:xfrm>
        </p:spPr>
        <p:txBody>
          <a:bodyPr/>
          <a:lstStyle/>
          <a:p>
            <a:r>
              <a:rPr lang="en-US" sz="1800" dirty="0">
                <a:latin typeface="+mj-lt"/>
              </a:rPr>
              <a:t>Deploy your tab</a:t>
            </a:r>
          </a:p>
          <a:p>
            <a:pPr lvl="1">
              <a:spcBef>
                <a:spcPts val="900"/>
              </a:spcBef>
            </a:pPr>
            <a:r>
              <a:rPr lang="en-US" dirty="0"/>
              <a:t>Upload to Team</a:t>
            </a:r>
          </a:p>
          <a:p>
            <a:pPr lvl="1">
              <a:spcBef>
                <a:spcPts val="900"/>
              </a:spcBef>
            </a:pPr>
            <a:r>
              <a:rPr lang="en-US" dirty="0"/>
              <a:t>Upload to Tenant App Gallery</a:t>
            </a:r>
          </a:p>
          <a:p>
            <a:pPr lvl="1">
              <a:spcBef>
                <a:spcPts val="900"/>
              </a:spcBef>
            </a:pPr>
            <a:r>
              <a:rPr lang="en-US" dirty="0"/>
              <a:t>Submit to Office Store </a:t>
            </a:r>
          </a:p>
        </p:txBody>
      </p:sp>
      <p:pic>
        <p:nvPicPr>
          <p:cNvPr id="1026" name="Picture 2" descr="Screenshot of Visual Studio Code editing">
            <a:extLst>
              <a:ext uri="{FF2B5EF4-FFF2-40B4-BE49-F238E27FC236}">
                <a16:creationId xmlns:a16="http://schemas.microsoft.com/office/drawing/2014/main" id="{D2770D23-31AF-43B1-B3E7-481206F4420E}"/>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854575" y="2123419"/>
            <a:ext cx="2752725" cy="2206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steamsdesignguidelines.azurewebsites.net/images/framework/framework_submit_gallery.png">
            <a:extLst>
              <a:ext uri="{FF2B5EF4-FFF2-40B4-BE49-F238E27FC236}">
                <a16:creationId xmlns:a16="http://schemas.microsoft.com/office/drawing/2014/main" id="{7F86A129-B3EB-47F0-BA06-FDCB4163AF88}"/>
              </a:ext>
            </a:extLst>
          </p:cNvPr>
          <p:cNvPicPr>
            <a:picLocks noGrp="1" noChangeAspect="1" noChangeArrowheads="1"/>
          </p:cNvPicPr>
          <p:nvPr>
            <p:ph sz="quarter" idx="19"/>
          </p:nvPr>
        </p:nvPicPr>
        <p:blipFill>
          <a:blip r:embed="rId5">
            <a:extLst>
              <a:ext uri="{28A0092B-C50C-407E-A947-70E740481C1C}">
                <a14:useLocalDpi xmlns:a14="http://schemas.microsoft.com/office/drawing/2010/main" val="0"/>
              </a:ext>
            </a:extLst>
          </a:blip>
          <a:srcRect/>
          <a:stretch>
            <a:fillRect/>
          </a:stretch>
        </p:blipFill>
        <p:spPr bwMode="auto">
          <a:xfrm>
            <a:off x="8590383" y="2118373"/>
            <a:ext cx="3124946" cy="1974658"/>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7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fade">
                                      <p:cBhvr>
                                        <p:cTn id="4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08A9-7BBD-0445-8152-5C39B6E60F11}"/>
              </a:ext>
            </a:extLst>
          </p:cNvPr>
          <p:cNvSpPr>
            <a:spLocks noGrp="1"/>
          </p:cNvSpPr>
          <p:nvPr>
            <p:ph type="title"/>
          </p:nvPr>
        </p:nvSpPr>
        <p:spPr/>
        <p:txBody>
          <a:bodyPr/>
          <a:lstStyle/>
          <a:p>
            <a:r>
              <a:rPr lang="en-US" dirty="0"/>
              <a:t>Custom Microsoft Teams Tabs: key points</a:t>
            </a:r>
          </a:p>
        </p:txBody>
      </p:sp>
      <p:sp>
        <p:nvSpPr>
          <p:cNvPr id="4" name="Text Placeholder 3">
            <a:extLst>
              <a:ext uri="{FF2B5EF4-FFF2-40B4-BE49-F238E27FC236}">
                <a16:creationId xmlns:a16="http://schemas.microsoft.com/office/drawing/2014/main" id="{8446B4D5-B099-CA42-9227-B5484583AD23}"/>
              </a:ext>
            </a:extLst>
          </p:cNvPr>
          <p:cNvSpPr>
            <a:spLocks noGrp="1"/>
          </p:cNvSpPr>
          <p:nvPr>
            <p:ph type="body" sz="quarter" idx="10"/>
          </p:nvPr>
        </p:nvSpPr>
        <p:spPr>
          <a:xfrm>
            <a:off x="465138" y="1919804"/>
            <a:ext cx="11533187" cy="3262432"/>
          </a:xfrm>
        </p:spPr>
        <p:txBody>
          <a:bodyPr/>
          <a:lstStyle/>
          <a:p>
            <a:r>
              <a:rPr lang="en-US" dirty="0"/>
              <a:t>Ultimately a tab is just a web page hosted by the provider / developer</a:t>
            </a:r>
          </a:p>
          <a:p>
            <a:endParaRPr lang="en-US" dirty="0"/>
          </a:p>
          <a:p>
            <a:r>
              <a:rPr lang="en-US" dirty="0"/>
              <a:t>No data stored within Microsoft Teams</a:t>
            </a:r>
          </a:p>
          <a:p>
            <a:endParaRPr lang="en-US" dirty="0"/>
          </a:p>
          <a:p>
            <a:r>
              <a:rPr lang="en-US" dirty="0"/>
              <a:t>Minimal configuration information stored in Microsoft Teams</a:t>
            </a:r>
          </a:p>
          <a:p>
            <a:endParaRPr lang="en-US" dirty="0"/>
          </a:p>
          <a:p>
            <a:r>
              <a:rPr lang="en-US" dirty="0"/>
              <a:t>Consider implementing custom tab with a modern web framework (</a:t>
            </a:r>
            <a:r>
              <a:rPr lang="en-US" i="1" dirty="0"/>
              <a:t>React, Angular, </a:t>
            </a:r>
            <a:r>
              <a:rPr lang="en-US" i="1" dirty="0" err="1"/>
              <a:t>Vue.js</a:t>
            </a:r>
            <a:r>
              <a:rPr lang="en-US" i="1" dirty="0"/>
              <a:t>, …</a:t>
            </a:r>
            <a:r>
              <a:rPr lang="en-US" dirty="0"/>
              <a:t>)</a:t>
            </a:r>
          </a:p>
          <a:p>
            <a:endParaRPr lang="en-US" dirty="0"/>
          </a:p>
          <a:p>
            <a:r>
              <a:rPr lang="en-US" dirty="0"/>
              <a:t>	Provides more of an “application” experience and less of a “web page” experience to users</a:t>
            </a:r>
          </a:p>
        </p:txBody>
      </p:sp>
    </p:spTree>
    <p:extLst>
      <p:ext uri="{BB962C8B-B14F-4D97-AF65-F5344CB8AC3E}">
        <p14:creationId xmlns:p14="http://schemas.microsoft.com/office/powerpoint/2010/main" val="2930015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029229F-5194-2A4C-9B46-D77565FCD2AA}"/>
              </a:ext>
            </a:extLst>
          </p:cNvPr>
          <p:cNvPicPr>
            <a:picLocks noGrp="1" noChangeAspect="1"/>
          </p:cNvPicPr>
          <p:nvPr>
            <p:ph sz="quarter" idx="17"/>
          </p:nvPr>
        </p:nvPicPr>
        <p:blipFill>
          <a:blip r:embed="rId3"/>
          <a:stretch>
            <a:fillRect/>
          </a:stretch>
        </p:blipFill>
        <p:spPr>
          <a:xfrm>
            <a:off x="637700" y="1856692"/>
            <a:ext cx="3356330" cy="2732771"/>
          </a:xfrm>
          <a:prstGeom prst="rect">
            <a:avLst/>
          </a:prstGeom>
        </p:spPr>
      </p:pic>
      <p:sp>
        <p:nvSpPr>
          <p:cNvPr id="2" name="Title 1">
            <a:extLst>
              <a:ext uri="{FF2B5EF4-FFF2-40B4-BE49-F238E27FC236}">
                <a16:creationId xmlns:a16="http://schemas.microsoft.com/office/drawing/2014/main" id="{7F343CEB-82D3-F641-B175-C89F3506E86D}"/>
              </a:ext>
            </a:extLst>
          </p:cNvPr>
          <p:cNvSpPr>
            <a:spLocks noGrp="1"/>
          </p:cNvSpPr>
          <p:nvPr>
            <p:ph type="title"/>
          </p:nvPr>
        </p:nvSpPr>
        <p:spPr/>
        <p:txBody>
          <a:bodyPr/>
          <a:lstStyle/>
          <a:p>
            <a:r>
              <a:rPr lang="en-US" dirty="0"/>
              <a:t>Developer tooling options</a:t>
            </a:r>
          </a:p>
        </p:txBody>
      </p:sp>
      <p:sp>
        <p:nvSpPr>
          <p:cNvPr id="6" name="Text Placeholder 5">
            <a:extLst>
              <a:ext uri="{FF2B5EF4-FFF2-40B4-BE49-F238E27FC236}">
                <a16:creationId xmlns:a16="http://schemas.microsoft.com/office/drawing/2014/main" id="{7E000527-ABBB-4146-A45F-9DD22F3D5ECA}"/>
              </a:ext>
            </a:extLst>
          </p:cNvPr>
          <p:cNvSpPr>
            <a:spLocks noGrp="1"/>
          </p:cNvSpPr>
          <p:nvPr>
            <p:ph type="body" sz="quarter" idx="11"/>
          </p:nvPr>
        </p:nvSpPr>
        <p:spPr>
          <a:xfrm>
            <a:off x="465138" y="5026024"/>
            <a:ext cx="3690937" cy="1252522"/>
          </a:xfrm>
        </p:spPr>
        <p:txBody>
          <a:bodyPr/>
          <a:lstStyle/>
          <a:p>
            <a:r>
              <a:rPr lang="en-US" dirty="0"/>
              <a:t>App Studio</a:t>
            </a:r>
          </a:p>
          <a:p>
            <a:endParaRPr lang="en-US" dirty="0"/>
          </a:p>
          <a:p>
            <a:r>
              <a:rPr lang="en-US" b="0" dirty="0">
                <a:solidFill>
                  <a:schemeClr val="tx1"/>
                </a:solidFill>
              </a:rPr>
              <a:t>Manifest editor</a:t>
            </a:r>
          </a:p>
          <a:p>
            <a:r>
              <a:rPr lang="en-US" b="0" dirty="0">
                <a:solidFill>
                  <a:schemeClr val="tx1"/>
                </a:solidFill>
              </a:rPr>
              <a:t>Preview card rendering</a:t>
            </a:r>
          </a:p>
        </p:txBody>
      </p:sp>
      <p:sp>
        <p:nvSpPr>
          <p:cNvPr id="7" name="Text Placeholder 6">
            <a:extLst>
              <a:ext uri="{FF2B5EF4-FFF2-40B4-BE49-F238E27FC236}">
                <a16:creationId xmlns:a16="http://schemas.microsoft.com/office/drawing/2014/main" id="{0F52F4BC-A723-9848-9075-388CF254A404}"/>
              </a:ext>
            </a:extLst>
          </p:cNvPr>
          <p:cNvSpPr>
            <a:spLocks noGrp="1"/>
          </p:cNvSpPr>
          <p:nvPr>
            <p:ph type="body" sz="quarter" idx="12"/>
          </p:nvPr>
        </p:nvSpPr>
        <p:spPr>
          <a:xfrm>
            <a:off x="4386263" y="5026024"/>
            <a:ext cx="3690937" cy="906274"/>
          </a:xfrm>
        </p:spPr>
        <p:txBody>
          <a:bodyPr/>
          <a:lstStyle/>
          <a:p>
            <a:r>
              <a:rPr lang="en-US" dirty="0"/>
              <a:t>Microsoft Teams Yeoman Generator</a:t>
            </a:r>
          </a:p>
          <a:p>
            <a:endParaRPr lang="en-US" dirty="0"/>
          </a:p>
          <a:p>
            <a:r>
              <a:rPr lang="en-US" b="0" dirty="0">
                <a:solidFill>
                  <a:schemeClr val="tx1"/>
                </a:solidFill>
              </a:rPr>
              <a:t>Ideal for Node.js based projects</a:t>
            </a:r>
          </a:p>
        </p:txBody>
      </p:sp>
      <p:sp>
        <p:nvSpPr>
          <p:cNvPr id="8" name="Text Placeholder 7">
            <a:extLst>
              <a:ext uri="{FF2B5EF4-FFF2-40B4-BE49-F238E27FC236}">
                <a16:creationId xmlns:a16="http://schemas.microsoft.com/office/drawing/2014/main" id="{F07765E5-32A3-2D40-ABFB-8CD82830F431}"/>
              </a:ext>
            </a:extLst>
          </p:cNvPr>
          <p:cNvSpPr>
            <a:spLocks noGrp="1"/>
          </p:cNvSpPr>
          <p:nvPr>
            <p:ph type="body" sz="quarter" idx="13"/>
          </p:nvPr>
        </p:nvSpPr>
        <p:spPr>
          <a:xfrm>
            <a:off x="8307388" y="5026024"/>
            <a:ext cx="3690937" cy="906274"/>
          </a:xfrm>
        </p:spPr>
        <p:txBody>
          <a:bodyPr/>
          <a:lstStyle/>
          <a:p>
            <a:r>
              <a:rPr lang="en-US" dirty="0"/>
              <a:t>Visual Studio</a:t>
            </a:r>
          </a:p>
          <a:p>
            <a:endParaRPr lang="en-US" dirty="0"/>
          </a:p>
          <a:p>
            <a:r>
              <a:rPr lang="en-US" b="0" dirty="0">
                <a:solidFill>
                  <a:schemeClr val="tx1"/>
                </a:solidFill>
              </a:rPr>
              <a:t>Ideal for .NET based projects</a:t>
            </a:r>
          </a:p>
        </p:txBody>
      </p:sp>
      <p:sp>
        <p:nvSpPr>
          <p:cNvPr id="10" name="Content Placeholder 9">
            <a:extLst>
              <a:ext uri="{FF2B5EF4-FFF2-40B4-BE49-F238E27FC236}">
                <a16:creationId xmlns:a16="http://schemas.microsoft.com/office/drawing/2014/main" id="{D043F9F9-45A5-4447-99FB-57C703EC667A}"/>
              </a:ext>
            </a:extLst>
          </p:cNvPr>
          <p:cNvSpPr>
            <a:spLocks noGrp="1"/>
          </p:cNvSpPr>
          <p:nvPr>
            <p:ph sz="quarter" idx="18"/>
          </p:nvPr>
        </p:nvSpPr>
        <p:spPr/>
        <p:txBody>
          <a:bodyPr/>
          <a:lstStyle/>
          <a:p>
            <a:endParaRPr lang="en-US"/>
          </a:p>
        </p:txBody>
      </p:sp>
      <p:sp>
        <p:nvSpPr>
          <p:cNvPr id="11" name="Content Placeholder 10">
            <a:extLst>
              <a:ext uri="{FF2B5EF4-FFF2-40B4-BE49-F238E27FC236}">
                <a16:creationId xmlns:a16="http://schemas.microsoft.com/office/drawing/2014/main" id="{0BE82E0E-339B-AD43-8A3B-D341C4FCF784}"/>
              </a:ext>
            </a:extLst>
          </p:cNvPr>
          <p:cNvSpPr>
            <a:spLocks noGrp="1"/>
          </p:cNvSpPr>
          <p:nvPr>
            <p:ph sz="quarter" idx="19"/>
          </p:nvPr>
        </p:nvSpPr>
        <p:spPr/>
        <p:txBody>
          <a:bodyPr/>
          <a:lstStyle/>
          <a:p>
            <a:endParaRPr lang="en-US"/>
          </a:p>
        </p:txBody>
      </p:sp>
      <p:pic>
        <p:nvPicPr>
          <p:cNvPr id="15" name="Picture 14">
            <a:extLst>
              <a:ext uri="{FF2B5EF4-FFF2-40B4-BE49-F238E27FC236}">
                <a16:creationId xmlns:a16="http://schemas.microsoft.com/office/drawing/2014/main" id="{AE4C6E1E-8E5C-094C-ABD0-153FEA3FEB15}"/>
              </a:ext>
            </a:extLst>
          </p:cNvPr>
          <p:cNvPicPr>
            <a:picLocks noChangeAspect="1"/>
          </p:cNvPicPr>
          <p:nvPr/>
        </p:nvPicPr>
        <p:blipFill>
          <a:blip r:embed="rId4"/>
          <a:stretch>
            <a:fillRect/>
          </a:stretch>
        </p:blipFill>
        <p:spPr>
          <a:xfrm>
            <a:off x="8440860" y="2040279"/>
            <a:ext cx="3423991" cy="2365595"/>
          </a:xfrm>
          <a:prstGeom prst="rect">
            <a:avLst/>
          </a:prstGeom>
        </p:spPr>
      </p:pic>
      <p:pic>
        <p:nvPicPr>
          <p:cNvPr id="16" name="Picture 15">
            <a:extLst>
              <a:ext uri="{FF2B5EF4-FFF2-40B4-BE49-F238E27FC236}">
                <a16:creationId xmlns:a16="http://schemas.microsoft.com/office/drawing/2014/main" id="{FCF22CB4-321A-F24D-8C1F-05327B2510C0}"/>
              </a:ext>
            </a:extLst>
          </p:cNvPr>
          <p:cNvPicPr>
            <a:picLocks noChangeAspect="1"/>
          </p:cNvPicPr>
          <p:nvPr/>
        </p:nvPicPr>
        <p:blipFill rotWithShape="1">
          <a:blip r:embed="rId5"/>
          <a:srcRect r="33937"/>
          <a:stretch/>
        </p:blipFill>
        <p:spPr>
          <a:xfrm>
            <a:off x="4519868" y="2327117"/>
            <a:ext cx="3423723" cy="1493776"/>
          </a:xfrm>
          <a:prstGeom prst="rect">
            <a:avLst/>
          </a:prstGeom>
        </p:spPr>
      </p:pic>
    </p:spTree>
    <p:extLst>
      <p:ext uri="{BB962C8B-B14F-4D97-AF65-F5344CB8AC3E}">
        <p14:creationId xmlns:p14="http://schemas.microsoft.com/office/powerpoint/2010/main" val="4980475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CBBA0-E33E-404E-A0BB-16A644604DE4}"/>
              </a:ext>
            </a:extLst>
          </p:cNvPr>
          <p:cNvSpPr>
            <a:spLocks noGrp="1"/>
          </p:cNvSpPr>
          <p:nvPr>
            <p:ph type="title"/>
          </p:nvPr>
        </p:nvSpPr>
        <p:spPr/>
        <p:txBody>
          <a:bodyPr/>
          <a:lstStyle/>
          <a:p>
            <a:r>
              <a:rPr lang="en-US" dirty="0"/>
              <a:t>Getting Context within Teams tabs</a:t>
            </a:r>
          </a:p>
        </p:txBody>
      </p:sp>
      <p:sp>
        <p:nvSpPr>
          <p:cNvPr id="7" name="Text Placeholder 6">
            <a:extLst>
              <a:ext uri="{FF2B5EF4-FFF2-40B4-BE49-F238E27FC236}">
                <a16:creationId xmlns:a16="http://schemas.microsoft.com/office/drawing/2014/main" id="{42CD907D-B3A5-F240-8F30-D328C28A31D0}"/>
              </a:ext>
            </a:extLst>
          </p:cNvPr>
          <p:cNvSpPr>
            <a:spLocks noGrp="1"/>
          </p:cNvSpPr>
          <p:nvPr>
            <p:ph type="body" sz="quarter" idx="10"/>
          </p:nvPr>
        </p:nvSpPr>
        <p:spPr>
          <a:xfrm>
            <a:off x="465138" y="1919804"/>
            <a:ext cx="11533187" cy="4001095"/>
          </a:xfrm>
        </p:spPr>
        <p:txBody>
          <a:bodyPr/>
          <a:lstStyle/>
          <a:p>
            <a:r>
              <a:rPr lang="en-US" dirty="0"/>
              <a:t>Obtaining context on current user, team or company useful in many scenarios</a:t>
            </a:r>
          </a:p>
          <a:p>
            <a:endParaRPr lang="en-US" dirty="0"/>
          </a:p>
          <a:p>
            <a:r>
              <a:rPr lang="en-US" dirty="0"/>
              <a:t>	Creating / associating resources in the tab with specified user / team</a:t>
            </a:r>
          </a:p>
          <a:p>
            <a:r>
              <a:rPr lang="en-US" dirty="0"/>
              <a:t>	</a:t>
            </a:r>
          </a:p>
          <a:p>
            <a:r>
              <a:rPr lang="en-US" dirty="0"/>
              <a:t>	Initiate authentication flow with identity provider easier with login hint</a:t>
            </a:r>
          </a:p>
          <a:p>
            <a:endParaRPr lang="en-US" dirty="0"/>
          </a:p>
          <a:p>
            <a:r>
              <a:rPr lang="en-US" dirty="0"/>
              <a:t>Options for accessing context</a:t>
            </a:r>
          </a:p>
          <a:p>
            <a:endParaRPr lang="en-US" dirty="0"/>
          </a:p>
          <a:p>
            <a:r>
              <a:rPr lang="en-US" dirty="0"/>
              <a:t>	URL placeholder values</a:t>
            </a:r>
          </a:p>
          <a:p>
            <a:endParaRPr lang="en-US" dirty="0"/>
          </a:p>
          <a:p>
            <a:r>
              <a:rPr lang="en-US" dirty="0"/>
              <a:t>	Use Microsoft Teams JavaScript SDK	</a:t>
            </a:r>
          </a:p>
        </p:txBody>
      </p:sp>
    </p:spTree>
    <p:extLst>
      <p:ext uri="{BB962C8B-B14F-4D97-AF65-F5344CB8AC3E}">
        <p14:creationId xmlns:p14="http://schemas.microsoft.com/office/powerpoint/2010/main" val="22959083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A0D3-3881-9542-B6AB-E1CABB2028C9}"/>
              </a:ext>
            </a:extLst>
          </p:cNvPr>
          <p:cNvSpPr>
            <a:spLocks noGrp="1"/>
          </p:cNvSpPr>
          <p:nvPr>
            <p:ph type="title"/>
          </p:nvPr>
        </p:nvSpPr>
        <p:spPr/>
        <p:txBody>
          <a:bodyPr/>
          <a:lstStyle/>
          <a:p>
            <a:r>
              <a:rPr lang="en-US" dirty="0"/>
              <a:t>Accessing context - URL placeholder values</a:t>
            </a:r>
          </a:p>
        </p:txBody>
      </p:sp>
      <p:sp>
        <p:nvSpPr>
          <p:cNvPr id="3" name="Text Placeholder 2">
            <a:extLst>
              <a:ext uri="{FF2B5EF4-FFF2-40B4-BE49-F238E27FC236}">
                <a16:creationId xmlns:a16="http://schemas.microsoft.com/office/drawing/2014/main" id="{371B54E2-C0AF-F446-9932-99EFFF586C97}"/>
              </a:ext>
            </a:extLst>
          </p:cNvPr>
          <p:cNvSpPr>
            <a:spLocks noGrp="1"/>
          </p:cNvSpPr>
          <p:nvPr>
            <p:ph type="body" sz="quarter" idx="10"/>
          </p:nvPr>
        </p:nvSpPr>
        <p:spPr>
          <a:xfrm>
            <a:off x="465138" y="1919804"/>
            <a:ext cx="11533187" cy="1785104"/>
          </a:xfrm>
        </p:spPr>
        <p:txBody>
          <a:bodyPr/>
          <a:lstStyle/>
          <a:p>
            <a:r>
              <a:rPr lang="en-US" dirty="0"/>
              <a:t>Microsoft Teams replaces placeholders in the content URL when loading web apps as a tab in IFRAMES</a:t>
            </a:r>
          </a:p>
          <a:p>
            <a:endParaRPr lang="en-US" dirty="0"/>
          </a:p>
          <a:p>
            <a:r>
              <a:rPr lang="en-US" dirty="0"/>
              <a:t>Some values set when configuring a tab or generating deep link</a:t>
            </a:r>
          </a:p>
          <a:p>
            <a:endParaRPr lang="en-US" dirty="0"/>
          </a:p>
          <a:p>
            <a:r>
              <a:rPr lang="en-US" b="1" dirty="0">
                <a:solidFill>
                  <a:schemeClr val="accent1"/>
                </a:solidFill>
                <a:latin typeface="Courier New" panose="02070309020205020404" pitchFamily="49" charset="0"/>
                <a:cs typeface="Courier New" panose="02070309020205020404" pitchFamily="49" charset="0"/>
              </a:rPr>
              <a:t>https://</a:t>
            </a:r>
            <a:r>
              <a:rPr lang="en-US" b="1" dirty="0" err="1">
                <a:solidFill>
                  <a:schemeClr val="accent1"/>
                </a:solidFill>
                <a:latin typeface="Courier New" panose="02070309020205020404" pitchFamily="49" charset="0"/>
                <a:cs typeface="Courier New" panose="02070309020205020404" pitchFamily="49" charset="0"/>
              </a:rPr>
              <a:t>www.contoso.com</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myapp?user</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loginHint</a:t>
            </a:r>
            <a:r>
              <a:rPr lang="en-US" b="1" dirty="0">
                <a:solidFill>
                  <a:schemeClr val="accent1"/>
                </a:solidFill>
                <a:latin typeface="Courier New" panose="02070309020205020404" pitchFamily="49" charset="0"/>
                <a:cs typeface="Courier New" panose="02070309020205020404" pitchFamily="49" charset="0"/>
              </a:rPr>
              <a:t>}&amp;tenant={</a:t>
            </a:r>
            <a:r>
              <a:rPr lang="en-US" b="1" dirty="0" err="1">
                <a:solidFill>
                  <a:schemeClr val="accent1"/>
                </a:solidFill>
                <a:latin typeface="Courier New" panose="02070309020205020404" pitchFamily="49" charset="0"/>
                <a:cs typeface="Courier New" panose="02070309020205020404" pitchFamily="49" charset="0"/>
              </a:rPr>
              <a:t>tid</a:t>
            </a:r>
            <a:r>
              <a:rPr lang="en-US" b="1" dirty="0">
                <a:solidFill>
                  <a:schemeClr val="accent1"/>
                </a:solidFill>
                <a:latin typeface="Courier New" panose="02070309020205020404" pitchFamily="49" charset="0"/>
                <a:cs typeface="Courier New" panose="02070309020205020404" pitchFamily="49" charset="0"/>
              </a:rPr>
              <a:t>}&amp;theme={theme}</a:t>
            </a:r>
          </a:p>
        </p:txBody>
      </p:sp>
      <p:graphicFrame>
        <p:nvGraphicFramePr>
          <p:cNvPr id="6" name="Table 5">
            <a:extLst>
              <a:ext uri="{FF2B5EF4-FFF2-40B4-BE49-F238E27FC236}">
                <a16:creationId xmlns:a16="http://schemas.microsoft.com/office/drawing/2014/main" id="{81CCF307-5D57-3C47-8252-3E36DBFEBE7F}"/>
              </a:ext>
            </a:extLst>
          </p:cNvPr>
          <p:cNvGraphicFramePr>
            <a:graphicFrameLocks noGrp="1"/>
          </p:cNvGraphicFramePr>
          <p:nvPr>
            <p:extLst>
              <p:ext uri="{D42A27DB-BD31-4B8C-83A1-F6EECF244321}">
                <p14:modId xmlns:p14="http://schemas.microsoft.com/office/powerpoint/2010/main" val="1868851392"/>
              </p:ext>
            </p:extLst>
          </p:nvPr>
        </p:nvGraphicFramePr>
        <p:xfrm>
          <a:off x="465136" y="3955134"/>
          <a:ext cx="11533188" cy="2804160"/>
        </p:xfrm>
        <a:graphic>
          <a:graphicData uri="http://schemas.openxmlformats.org/drawingml/2006/table">
            <a:tbl>
              <a:tblPr firstRow="1" bandRow="1">
                <a:tableStyleId>{5C22544A-7EE6-4342-B048-85BDC9FD1C3A}</a:tableStyleId>
              </a:tblPr>
              <a:tblGrid>
                <a:gridCol w="2384390">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Properties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entityId</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on the tab’s config page</a:t>
                      </a:r>
                      <a:endParaRPr lang="en-US" sz="1200" dirty="0"/>
                    </a:p>
                  </a:txBody>
                  <a:tcPr marL="45720" marR="45720">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2100798832"/>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subEntityId</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when generating a deep link for specific item within the tab</a:t>
                      </a:r>
                    </a:p>
                  </a:txBody>
                  <a:tcPr marL="45720" marR="45720">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993013314"/>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loginHint</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Value suitable as login hint for Azure AD</a:t>
                      </a:r>
                      <a:endParaRPr lang="en-US" sz="1200" dirty="0"/>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b="0" dirty="0">
                          <a:solidFill>
                            <a:schemeClr val="tx1"/>
                          </a:solidFill>
                          <a:latin typeface="Consolas" panose="020B0609020204030204" pitchFamily="49" charset="0"/>
                        </a:rPr>
                        <a:t>{locale}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a:solidFill>
                            <a:schemeClr val="tx1"/>
                          </a:solidFill>
                          <a:latin typeface="Consolas" panose="020B0609020204030204" pitchFamily="49" charset="0"/>
                        </a:rPr>
                        <a:t>{theme}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userPrincipalName</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of the current user in the current tenant in email format</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userObjectId</a:t>
                      </a:r>
                      <a:r>
                        <a:rPr lang="en-US" sz="1200" dirty="0">
                          <a:latin typeface="Consolas" panose="020B0609020204030204" pitchFamily="49" charset="0"/>
                          <a:cs typeface="Consolas" panose="020B0609020204030204" pitchFamily="49" charset="0"/>
                        </a:rPr>
                        <a:t>}</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Consolas" panose="020B0609020204030204" pitchFamily="49" charset="0"/>
                          <a:cs typeface="Consolas" panose="020B0609020204030204" pitchFamily="49" charset="0"/>
                        </a:rPr>
                        <a:t>The Azure AD object ID of the current user in the current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77968931"/>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tid</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Azure Tenant ID</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groupId</a:t>
                      </a:r>
                      <a:r>
                        <a:rPr lang="en-US" sz="1200" b="0" dirty="0">
                          <a:solidFill>
                            <a:schemeClr val="tx1"/>
                          </a:solidFill>
                          <a:latin typeface="Consolas" panose="020B0609020204030204" pitchFamily="49" charset="0"/>
                        </a:rPr>
                        <a:t>}</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Office 365 Group ID</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1990121495"/>
                  </a:ext>
                </a:extLst>
              </a:tr>
            </a:tbl>
          </a:graphicData>
        </a:graphic>
      </p:graphicFrame>
    </p:spTree>
    <p:extLst>
      <p:ext uri="{BB962C8B-B14F-4D97-AF65-F5344CB8AC3E}">
        <p14:creationId xmlns:p14="http://schemas.microsoft.com/office/powerpoint/2010/main" val="2191942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B111BD-B777-48B1-9F48-52BF46F76E0E}"/>
              </a:ext>
            </a:extLst>
          </p:cNvPr>
          <p:cNvSpPr>
            <a:spLocks noGrp="1"/>
          </p:cNvSpPr>
          <p:nvPr>
            <p:ph type="title"/>
          </p:nvPr>
        </p:nvSpPr>
        <p:spPr/>
        <p:txBody>
          <a:bodyPr/>
          <a:lstStyle/>
          <a:p>
            <a:r>
              <a:rPr lang="en-US" dirty="0"/>
              <a:t>Accessing context - Microsoft Teams JavaScript client SDK</a:t>
            </a:r>
          </a:p>
        </p:txBody>
      </p:sp>
      <p:sp>
        <p:nvSpPr>
          <p:cNvPr id="21" name="Text Placeholder 20">
            <a:extLst>
              <a:ext uri="{FF2B5EF4-FFF2-40B4-BE49-F238E27FC236}">
                <a16:creationId xmlns:a16="http://schemas.microsoft.com/office/drawing/2014/main" id="{785B3833-D24D-48C6-ABBB-C0C323CA96C2}"/>
              </a:ext>
            </a:extLst>
          </p:cNvPr>
          <p:cNvSpPr>
            <a:spLocks noGrp="1"/>
          </p:cNvSpPr>
          <p:nvPr>
            <p:ph type="body" sz="quarter" idx="10"/>
          </p:nvPr>
        </p:nvSpPr>
        <p:spPr>
          <a:xfrm>
            <a:off x="465138" y="1648178"/>
            <a:ext cx="11533187" cy="1298061"/>
          </a:xfrm>
        </p:spPr>
        <p:txBody>
          <a:bodyPr/>
          <a:lstStyle/>
          <a:p>
            <a:r>
              <a:rPr lang="en-US" sz="1800" dirty="0"/>
              <a:t>Use the Microsoft Teams JavaScript client SDK to obtain context with Microsoft Teams client</a:t>
            </a:r>
          </a:p>
          <a:p>
            <a:endParaRPr lang="en-US" sz="1800" dirty="0"/>
          </a:p>
          <a:p>
            <a:r>
              <a:rPr lang="en-US" sz="1800" dirty="0" err="1">
                <a:latin typeface="Courier New" panose="02070309020205020404" pitchFamily="49" charset="0"/>
                <a:cs typeface="Courier New" panose="02070309020205020404" pitchFamily="49" charset="0"/>
              </a:rPr>
              <a:t>microsoftTeams.getContext</a:t>
            </a:r>
            <a:r>
              <a:rPr lang="en-US" sz="1800" dirty="0">
                <a:latin typeface="Courier New" panose="02070309020205020404" pitchFamily="49" charset="0"/>
                <a:cs typeface="Courier New" panose="02070309020205020404" pitchFamily="49" charset="0"/>
              </a:rPr>
              <a:t>( function(</a:t>
            </a:r>
            <a:r>
              <a:rPr lang="en-US" sz="1800" dirty="0" err="1">
                <a:latin typeface="Courier New" panose="02070309020205020404" pitchFamily="49" charset="0"/>
                <a:cs typeface="Courier New" panose="02070309020205020404" pitchFamily="49" charset="0"/>
              </a:rPr>
              <a:t>teamsContext</a:t>
            </a:r>
            <a:r>
              <a:rPr lang="en-US" sz="1800" dirty="0">
                <a:latin typeface="Courier New" panose="02070309020205020404" pitchFamily="49" charset="0"/>
                <a:cs typeface="Courier New" panose="02070309020205020404" pitchFamily="49" charset="0"/>
              </a:rPr>
              <a:t>) { … } );</a:t>
            </a:r>
          </a:p>
        </p:txBody>
      </p:sp>
      <p:sp>
        <p:nvSpPr>
          <p:cNvPr id="4" name="Text Placeholder 3">
            <a:extLst>
              <a:ext uri="{FF2B5EF4-FFF2-40B4-BE49-F238E27FC236}">
                <a16:creationId xmlns:a16="http://schemas.microsoft.com/office/drawing/2014/main" id="{CECC089B-2444-8A4D-9F7C-D18DE98B0A22}"/>
              </a:ext>
            </a:extLst>
          </p:cNvPr>
          <p:cNvSpPr>
            <a:spLocks noGrp="1"/>
          </p:cNvSpPr>
          <p:nvPr>
            <p:ph type="body" sz="quarter" idx="12"/>
          </p:nvPr>
        </p:nvSpPr>
        <p:spPr/>
        <p:txBody>
          <a:bodyPr/>
          <a:lstStyle/>
          <a:p>
            <a:endParaRPr lang="en-US"/>
          </a:p>
        </p:txBody>
      </p:sp>
      <p:graphicFrame>
        <p:nvGraphicFramePr>
          <p:cNvPr id="25" name="Table 24">
            <a:extLst>
              <a:ext uri="{FF2B5EF4-FFF2-40B4-BE49-F238E27FC236}">
                <a16:creationId xmlns:a16="http://schemas.microsoft.com/office/drawing/2014/main" id="{CDB9AA8C-C576-4E4D-91F5-D23C021091E5}"/>
              </a:ext>
            </a:extLst>
          </p:cNvPr>
          <p:cNvGraphicFramePr>
            <a:graphicFrameLocks noGrp="1"/>
          </p:cNvGraphicFramePr>
          <p:nvPr>
            <p:extLst>
              <p:ext uri="{D42A27DB-BD31-4B8C-83A1-F6EECF244321}">
                <p14:modId xmlns:p14="http://schemas.microsoft.com/office/powerpoint/2010/main" val="592760024"/>
              </p:ext>
            </p:extLst>
          </p:nvPr>
        </p:nvGraphicFramePr>
        <p:xfrm>
          <a:off x="465138" y="3009265"/>
          <a:ext cx="11400762" cy="390144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Properties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nsolas" panose="020B0609020204030204" pitchFamily="49" charset="0"/>
                        </a:rPr>
                        <a:t>teamId</a:t>
                      </a:r>
                      <a:endParaRPr lang="en-US" sz="1200" b="0" dirty="0">
                        <a:solidFill>
                          <a:schemeClr val="tx1"/>
                        </a:solidFill>
                        <a:latin typeface="Consolas" panose="020B06090202040302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team ID in the format 19:[id]@</a:t>
                      </a:r>
                      <a:r>
                        <a:rPr lang="en-US" sz="1200" b="0" dirty="0" err="1">
                          <a:solidFill>
                            <a:schemeClr val="tx1"/>
                          </a:solidFill>
                          <a:latin typeface="Consolas" panose="020B0609020204030204" pitchFamily="49" charset="0"/>
                        </a:rPr>
                        <a:t>thread.skype</a:t>
                      </a:r>
                      <a:endParaRPr lang="en-US" sz="1200" dirty="0"/>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t>teamName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team</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nsolas" panose="020B0609020204030204" pitchFamily="49" charset="0"/>
                        </a:rPr>
                        <a:t>channelId</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channel ID in the format 19:[id]@</a:t>
                      </a:r>
                      <a:r>
                        <a:rPr lang="en-US" sz="1200" b="0" dirty="0" err="1">
                          <a:solidFill>
                            <a:schemeClr val="tx1"/>
                          </a:solidFill>
                          <a:latin typeface="Consolas" panose="020B0609020204030204" pitchFamily="49" charset="0"/>
                        </a:rPr>
                        <a:t>thread.skype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t>channelName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channel</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t>chatId</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The chat ID in the format </a:t>
                      </a:r>
                      <a:r>
                        <a:rPr lang="en-US" sz="1200" b="0" dirty="0">
                          <a:solidFill>
                            <a:schemeClr val="tx1"/>
                          </a:solidFill>
                          <a:latin typeface="Consolas" panose="020B0609020204030204" pitchFamily="49" charset="0"/>
                        </a:rPr>
                        <a:t> 19:[id]@</a:t>
                      </a:r>
                      <a:r>
                        <a:rPr lang="en-US" sz="1200" b="0" dirty="0" err="1">
                          <a:solidFill>
                            <a:schemeClr val="tx1"/>
                          </a:solidFill>
                          <a:latin typeface="Consolas" panose="020B0609020204030204" pitchFamily="49" charset="0"/>
                        </a:rPr>
                        <a:t>thread.skype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nsolas" panose="020B0609020204030204" pitchFamily="49" charset="0"/>
                        </a:rPr>
                        <a:t>locale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a:solidFill>
                            <a:schemeClr val="tx1"/>
                          </a:solidFill>
                          <a:latin typeface="Consolas" panose="020B0609020204030204" pitchFamily="49" charset="0"/>
                        </a:rPr>
                        <a:t>theme</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nsolas" panose="020B0609020204030204" pitchFamily="49" charset="0"/>
                        </a:rPr>
                        <a:t>entityId</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entity id you set up on your config page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b="0" dirty="0" err="1">
                          <a:solidFill>
                            <a:schemeClr val="tx1"/>
                          </a:solidFill>
                          <a:latin typeface="Consolas" panose="020B0609020204030204" pitchFamily="49" charset="0"/>
                        </a:rPr>
                        <a:t>subEntityId</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sub entity id you set up on your config page</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Consolas" panose="020B0609020204030204" pitchFamily="49" charset="0"/>
                          <a:ea typeface="+mn-ea"/>
                          <a:cs typeface="+mn-cs"/>
                        </a:rPr>
                        <a:t>userPrincipalName</a:t>
                      </a:r>
                      <a:endParaRPr lang="en-US" sz="1200" b="0" kern="1200" dirty="0">
                        <a:solidFill>
                          <a:schemeClr val="tx1"/>
                        </a:solidFill>
                        <a:latin typeface="Consolas" panose="020B0609020204030204" pitchFamily="49" charset="0"/>
                        <a:ea typeface="+mn-ea"/>
                        <a:cs typeface="+mn-cs"/>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in email format</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b="0" dirty="0" err="1">
                          <a:solidFill>
                            <a:schemeClr val="tx1"/>
                          </a:solidFill>
                          <a:latin typeface="Consolas" panose="020B0609020204030204" pitchFamily="49" charset="0"/>
                        </a:rPr>
                        <a:t>tid</a:t>
                      </a:r>
                      <a:endParaRPr lang="en-US" sz="1200" dirty="0"/>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Tenant ID</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err="1">
                          <a:solidFill>
                            <a:schemeClr val="tx1"/>
                          </a:solidFill>
                          <a:latin typeface="Consolas" panose="020B0609020204030204" pitchFamily="49" charset="0"/>
                          <a:ea typeface="+mn-ea"/>
                          <a:cs typeface="+mn-cs"/>
                        </a:rPr>
                        <a:t>groupId</a:t>
                      </a:r>
                      <a:endParaRPr lang="en-US" sz="1200" b="0" kern="1200" dirty="0">
                        <a:solidFill>
                          <a:schemeClr val="tx1"/>
                        </a:solidFill>
                        <a:latin typeface="Consolas" panose="020B0609020204030204" pitchFamily="49" charset="0"/>
                        <a:ea typeface="+mn-ea"/>
                        <a:cs typeface="+mn-cs"/>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Office 365 Group ID</a:t>
                      </a:r>
                      <a:endParaRPr lang="en-US" sz="1200" dirty="0"/>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nsolas" panose="020B0609020204030204" pitchFamily="49" charset="0"/>
                          <a:ea typeface="+mn-ea"/>
                          <a:cs typeface="+mn-cs"/>
                        </a:rPr>
                        <a:t>tenantSKU</a:t>
                      </a:r>
                      <a:endParaRPr lang="en-US" sz="1200" b="0" kern="1200" dirty="0">
                        <a:solidFill>
                          <a:schemeClr val="tx1"/>
                        </a:solidFill>
                        <a:latin typeface="Consolas" panose="020B0609020204030204" pitchFamily="49" charset="0"/>
                        <a:ea typeface="+mn-ea"/>
                        <a:cs typeface="+mn-cs"/>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t>SKU of  the current tenant (for example: EDU)</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23039724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Personal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249591" cy="3116238"/>
          </a:xfrm>
        </p:spPr>
        <p:txBody>
          <a:bodyPr/>
          <a:lstStyle/>
          <a:p>
            <a:r>
              <a:rPr lang="en-US" sz="2000" dirty="0" err="1">
                <a:latin typeface="Courier New" panose="02070309020205020404" pitchFamily="49" charset="0"/>
                <a:cs typeface="Courier New" panose="02070309020205020404" pitchFamily="49" charset="0"/>
              </a:rPr>
              <a:t>staticTabs</a:t>
            </a:r>
            <a:r>
              <a:rPr lang="en-US" sz="2000" dirty="0">
                <a:latin typeface="+mj-lt"/>
              </a:rPr>
              <a:t> node</a:t>
            </a:r>
            <a:br>
              <a:rPr lang="en-US" sz="2000" dirty="0">
                <a:latin typeface="+mj-lt"/>
              </a:rPr>
            </a:br>
            <a:endParaRPr lang="en-US" sz="2000" dirty="0">
              <a:latin typeface="+mj-lt"/>
            </a:endParaRPr>
          </a:p>
          <a:p>
            <a:r>
              <a:rPr lang="en-US" sz="1800" b="0" dirty="0" err="1">
                <a:solidFill>
                  <a:schemeClr val="tx1"/>
                </a:solidFill>
                <a:latin typeface="Courier New" panose="02070309020205020404" pitchFamily="49" charset="0"/>
                <a:cs typeface="Courier New" panose="02070309020205020404" pitchFamily="49" charset="0"/>
              </a:rPr>
              <a:t>contentUrl</a:t>
            </a:r>
            <a:r>
              <a:rPr lang="en-US" sz="1600" b="0" dirty="0">
                <a:solidFill>
                  <a:schemeClr val="tx1"/>
                </a:solidFill>
              </a:rPr>
              <a:t> </a:t>
            </a:r>
            <a:r>
              <a:rPr lang="en-US" sz="1800" b="0" dirty="0">
                <a:solidFill>
                  <a:schemeClr val="tx1"/>
                </a:solidFill>
              </a:rPr>
              <a:t>is hosted in IFRAME in Teams</a:t>
            </a:r>
            <a:br>
              <a:rPr lang="en-US" sz="1600" b="0" dirty="0">
                <a:solidFill>
                  <a:schemeClr val="tx1"/>
                </a:solidFill>
              </a:rPr>
            </a:br>
            <a:endParaRPr lang="en-US" sz="1600" b="0" dirty="0">
              <a:solidFill>
                <a:schemeClr val="tx1"/>
              </a:solidFill>
            </a:endParaRPr>
          </a:p>
          <a:p>
            <a:r>
              <a:rPr lang="en-US" sz="1800" b="0" dirty="0" err="1">
                <a:solidFill>
                  <a:schemeClr val="tx1"/>
                </a:solidFill>
                <a:latin typeface="Courier New" panose="02070309020205020404" pitchFamily="49" charset="0"/>
                <a:cs typeface="Courier New" panose="02070309020205020404" pitchFamily="49" charset="0"/>
              </a:rPr>
              <a:t>websiteUrl</a:t>
            </a:r>
            <a:r>
              <a:rPr lang="en-US" sz="1600" b="0" dirty="0">
                <a:solidFill>
                  <a:schemeClr val="tx1"/>
                </a:solidFill>
              </a:rPr>
              <a:t> is used when the user selects “Open in browser”</a:t>
            </a:r>
          </a:p>
          <a:p>
            <a:pPr marL="285750" indent="-285750">
              <a:buFont typeface="Arial" panose="020B0604020202020204" pitchFamily="34" charset="0"/>
              <a:buChar char="•"/>
            </a:pPr>
            <a:endParaRPr lang="en-US" sz="1600" b="0" dirty="0">
              <a:solidFill>
                <a:schemeClr val="tx1"/>
              </a:solidFill>
            </a:endParaRPr>
          </a:p>
          <a:p>
            <a:r>
              <a:rPr lang="en-US" sz="2000" dirty="0" err="1">
                <a:latin typeface="Courier New" panose="02070309020205020404" pitchFamily="49" charset="0"/>
                <a:cs typeface="Courier New" panose="02070309020205020404" pitchFamily="49" charset="0"/>
              </a:rPr>
              <a:t>validDomains</a:t>
            </a:r>
            <a:r>
              <a:rPr lang="en-US" sz="2000" dirty="0">
                <a:latin typeface="+mj-lt"/>
              </a:rPr>
              <a:t> node</a:t>
            </a:r>
            <a:br>
              <a:rPr lang="en-US" sz="2400" dirty="0"/>
            </a:br>
            <a:endParaRPr lang="en-US" sz="2400" dirty="0"/>
          </a:p>
          <a:p>
            <a:r>
              <a:rPr lang="en-US" sz="1600" b="0" dirty="0">
                <a:solidFill>
                  <a:schemeClr val="tx1"/>
                </a:solidFill>
              </a:rPr>
              <a:t>A list of valid domains from which the extension expects to load any content.</a:t>
            </a: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76646" y="1176126"/>
            <a:ext cx="6726116" cy="3335528"/>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3526808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Microsoft Teams extensibility overview</a:t>
            </a:r>
          </a:p>
          <a:p>
            <a:pPr>
              <a:spcBef>
                <a:spcPts val="1200"/>
              </a:spcBef>
            </a:pPr>
            <a:endParaRPr lang="en-US" sz="2000" dirty="0"/>
          </a:p>
          <a:p>
            <a:pPr>
              <a:spcBef>
                <a:spcPts val="1200"/>
              </a:spcBef>
            </a:pPr>
            <a:r>
              <a:rPr lang="en-US" sz="2000" dirty="0"/>
              <a:t>Microsoft Teams tabs</a:t>
            </a:r>
          </a:p>
          <a:p>
            <a:pPr>
              <a:spcBef>
                <a:spcPts val="1200"/>
              </a:spcBef>
            </a:pPr>
            <a:endParaRPr lang="en-US" sz="2000" dirty="0"/>
          </a:p>
          <a:p>
            <a:pPr>
              <a:spcBef>
                <a:spcPts val="1200"/>
              </a:spcBef>
            </a:pPr>
            <a:r>
              <a:rPr lang="en-US" sz="2000" dirty="0"/>
              <a:t>Creating custom tabs for Microsoft Teams </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7E3A2E-27E2-4E31-A11A-DC0BB52BED07}"/>
              </a:ext>
            </a:extLst>
          </p:cNvPr>
          <p:cNvSpPr>
            <a:spLocks noGrp="1"/>
          </p:cNvSpPr>
          <p:nvPr>
            <p:ph type="title"/>
          </p:nvPr>
        </p:nvSpPr>
        <p:spPr/>
        <p:txBody>
          <a:bodyPr/>
          <a:lstStyle/>
          <a:p>
            <a:pPr lvl="0">
              <a:spcBef>
                <a:spcPts val="1200"/>
              </a:spcBef>
            </a:pPr>
            <a:r>
              <a:rPr lang="en-US" dirty="0">
                <a:solidFill>
                  <a:schemeClr val="tx1"/>
                </a:solidFill>
              </a:rPr>
              <a:t>Microsoft Teams</a:t>
            </a:r>
            <a:r>
              <a:rPr lang="en-US" dirty="0">
                <a:noFill/>
              </a:rPr>
              <a:t>-</a:t>
            </a:r>
            <a:r>
              <a:rPr lang="en-US" dirty="0">
                <a:solidFill>
                  <a:schemeClr val="tx1"/>
                </a:solidFill>
              </a:rPr>
              <a:t>extensibility options</a:t>
            </a:r>
          </a:p>
        </p:txBody>
      </p:sp>
      <p:sp>
        <p:nvSpPr>
          <p:cNvPr id="8" name="AutoShape 6" descr="https://www.nuget.org/Content/gallery/img/logo-footer.svg">
            <a:extLst>
              <a:ext uri="{FF2B5EF4-FFF2-40B4-BE49-F238E27FC236}">
                <a16:creationId xmlns:a16="http://schemas.microsoft.com/office/drawing/2014/main" id="{5EB78245-8D4C-4EFB-866B-07F904157E52}"/>
              </a:ext>
            </a:extLst>
          </p:cNvPr>
          <p:cNvSpPr>
            <a:spLocks noChangeAspect="1" noChangeArrowheads="1"/>
          </p:cNvSpPr>
          <p:nvPr/>
        </p:nvSpPr>
        <p:spPr bwMode="auto">
          <a:xfrm>
            <a:off x="8692080" y="30741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Content Placeholder 18">
            <a:extLst>
              <a:ext uri="{FF2B5EF4-FFF2-40B4-BE49-F238E27FC236}">
                <a16:creationId xmlns:a16="http://schemas.microsoft.com/office/drawing/2014/main" id="{1A6F655E-1F01-4052-863B-59DD7853A589}"/>
              </a:ext>
            </a:extLst>
          </p:cNvPr>
          <p:cNvPicPr>
            <a:picLocks noChangeAspect="1"/>
          </p:cNvPicPr>
          <p:nvPr/>
        </p:nvPicPr>
        <p:blipFill>
          <a:blip r:embed="rId3"/>
          <a:stretch>
            <a:fillRect/>
          </a:stretch>
        </p:blipFill>
        <p:spPr>
          <a:xfrm>
            <a:off x="1063541" y="2018661"/>
            <a:ext cx="4090350" cy="2396690"/>
          </a:xfrm>
          <a:prstGeom prst="rect">
            <a:avLst/>
          </a:prstGeom>
          <a:ln>
            <a:solidFill>
              <a:schemeClr val="bg1"/>
            </a:solidFill>
          </a:ln>
        </p:spPr>
      </p:pic>
      <p:sp>
        <p:nvSpPr>
          <p:cNvPr id="7" name="Rectangle 6">
            <a:extLst>
              <a:ext uri="{FF2B5EF4-FFF2-40B4-BE49-F238E27FC236}">
                <a16:creationId xmlns:a16="http://schemas.microsoft.com/office/drawing/2014/main" id="{0248F95B-7FAC-4102-9DB6-08177AB2C5DF}"/>
              </a:ext>
            </a:extLst>
          </p:cNvPr>
          <p:cNvSpPr/>
          <p:nvPr/>
        </p:nvSpPr>
        <p:spPr>
          <a:xfrm>
            <a:off x="465138" y="5000865"/>
            <a:ext cx="4054907" cy="1600438"/>
          </a:xfrm>
          <a:prstGeom prst="rect">
            <a:avLst/>
          </a:prstGeom>
        </p:spPr>
        <p:txBody>
          <a:bodyPr wrap="square" lIns="0" tIns="0" rIns="0" bIns="0">
            <a:spAutoFit/>
          </a:bodyPr>
          <a:lstStyle/>
          <a:p>
            <a:pPr>
              <a:spcBef>
                <a:spcPts val="900"/>
              </a:spcBef>
            </a:pPr>
            <a:r>
              <a:rPr lang="en-US" dirty="0">
                <a:solidFill>
                  <a:schemeClr val="accent1"/>
                </a:solidFill>
                <a:latin typeface="+mj-lt"/>
              </a:rPr>
              <a:t>Microsoft Teams App</a:t>
            </a:r>
          </a:p>
          <a:p>
            <a:pPr>
              <a:spcBef>
                <a:spcPts val="900"/>
              </a:spcBef>
            </a:pPr>
            <a:r>
              <a:rPr lang="en-US" sz="1400" dirty="0"/>
              <a:t>Tabs</a:t>
            </a:r>
          </a:p>
          <a:p>
            <a:pPr>
              <a:spcBef>
                <a:spcPts val="900"/>
              </a:spcBef>
            </a:pPr>
            <a:r>
              <a:rPr lang="en-US" sz="1400" dirty="0"/>
              <a:t>Bots</a:t>
            </a:r>
          </a:p>
          <a:p>
            <a:pPr>
              <a:spcBef>
                <a:spcPts val="900"/>
              </a:spcBef>
            </a:pPr>
            <a:r>
              <a:rPr lang="en-US" sz="1400" dirty="0"/>
              <a:t>Messaging extensions</a:t>
            </a:r>
          </a:p>
          <a:p>
            <a:pPr>
              <a:spcBef>
                <a:spcPts val="900"/>
              </a:spcBef>
            </a:pPr>
            <a:r>
              <a:rPr lang="en-US" sz="1400" dirty="0"/>
              <a:t>Webhooks &amp; connectors</a:t>
            </a:r>
          </a:p>
        </p:txBody>
      </p:sp>
      <p:sp>
        <p:nvSpPr>
          <p:cNvPr id="16" name="Rectangle 15">
            <a:extLst>
              <a:ext uri="{FF2B5EF4-FFF2-40B4-BE49-F238E27FC236}">
                <a16:creationId xmlns:a16="http://schemas.microsoft.com/office/drawing/2014/main" id="{4D64FB3C-904D-4A20-9AD0-C1FAA3DDB14B}"/>
              </a:ext>
            </a:extLst>
          </p:cNvPr>
          <p:cNvSpPr/>
          <p:nvPr/>
        </p:nvSpPr>
        <p:spPr bwMode="auto">
          <a:xfrm>
            <a:off x="3866147" y="5435255"/>
            <a:ext cx="401053" cy="58053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4587BED-3700-4F7E-A5BB-D41A8CE1419E}"/>
              </a:ext>
            </a:extLst>
          </p:cNvPr>
          <p:cNvSpPr/>
          <p:nvPr/>
        </p:nvSpPr>
        <p:spPr>
          <a:xfrm>
            <a:off x="6432884" y="5000865"/>
            <a:ext cx="4299284" cy="607859"/>
          </a:xfrm>
          <a:prstGeom prst="rect">
            <a:avLst/>
          </a:prstGeom>
        </p:spPr>
        <p:txBody>
          <a:bodyPr wrap="square" lIns="0" tIns="0" rIns="0" bIns="0">
            <a:spAutoFit/>
          </a:bodyPr>
          <a:lstStyle/>
          <a:p>
            <a:pPr>
              <a:spcBef>
                <a:spcPts val="900"/>
              </a:spcBef>
            </a:pPr>
            <a:r>
              <a:rPr lang="en-US" dirty="0">
                <a:solidFill>
                  <a:schemeClr val="accent1"/>
                </a:solidFill>
                <a:latin typeface="+mj-lt"/>
              </a:rPr>
              <a:t>Webhooks &amp; connectors</a:t>
            </a:r>
          </a:p>
          <a:p>
            <a:pPr>
              <a:spcBef>
                <a:spcPts val="900"/>
              </a:spcBef>
            </a:pPr>
            <a:r>
              <a:rPr lang="en-US" sz="1400" dirty="0"/>
              <a:t>Receive &amp; reply to messages</a:t>
            </a:r>
          </a:p>
        </p:txBody>
      </p:sp>
      <p:pic>
        <p:nvPicPr>
          <p:cNvPr id="11" name="Picture 10">
            <a:extLst>
              <a:ext uri="{FF2B5EF4-FFF2-40B4-BE49-F238E27FC236}">
                <a16:creationId xmlns:a16="http://schemas.microsoft.com/office/drawing/2014/main" id="{64099142-BA49-435B-951F-C2E8310A57ED}"/>
              </a:ext>
            </a:extLst>
          </p:cNvPr>
          <p:cNvPicPr>
            <a:picLocks noChangeAspect="1"/>
          </p:cNvPicPr>
          <p:nvPr/>
        </p:nvPicPr>
        <p:blipFill>
          <a:blip r:embed="rId4"/>
          <a:stretch>
            <a:fillRect/>
          </a:stretch>
        </p:blipFill>
        <p:spPr>
          <a:xfrm>
            <a:off x="6785263" y="2018662"/>
            <a:ext cx="4971073" cy="2398636"/>
          </a:xfrm>
          <a:prstGeom prst="rect">
            <a:avLst/>
          </a:prstGeom>
          <a:ln>
            <a:solidFill>
              <a:schemeClr val="bg1"/>
            </a:solidFill>
          </a:ln>
        </p:spPr>
      </p:pic>
    </p:spTree>
    <p:extLst>
      <p:ext uri="{BB962C8B-B14F-4D97-AF65-F5344CB8AC3E}">
        <p14:creationId xmlns:p14="http://schemas.microsoft.com/office/powerpoint/2010/main" val="1158634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What is a Teams app?</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0653135" cy="615553"/>
          </a:xfrm>
        </p:spPr>
        <p:txBody>
          <a:bodyPr/>
          <a:lstStyle/>
          <a:p>
            <a:r>
              <a:rPr lang="en-US" dirty="0"/>
              <a:t>Package of services available to users in the contexts (or “scopes”) that make the most sense.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7" y="3054450"/>
            <a:ext cx="3690937" cy="1945020"/>
          </a:xfrm>
        </p:spPr>
        <p:txBody>
          <a:bodyPr/>
          <a:lstStyle/>
          <a:p>
            <a:r>
              <a:rPr lang="en-US" sz="2000" b="0" dirty="0">
                <a:latin typeface="+mj-lt"/>
              </a:rPr>
              <a:t>Services</a:t>
            </a:r>
          </a:p>
          <a:p>
            <a:pPr marL="0" lvl="1" indent="0">
              <a:spcBef>
                <a:spcPts val="900"/>
              </a:spcBef>
              <a:buNone/>
            </a:pPr>
            <a:r>
              <a:rPr lang="en-US" sz="1600" dirty="0"/>
              <a:t>Tabs</a:t>
            </a:r>
          </a:p>
          <a:p>
            <a:pPr marL="0" lvl="1" indent="0">
              <a:spcBef>
                <a:spcPts val="900"/>
              </a:spcBef>
              <a:buNone/>
            </a:pPr>
            <a:r>
              <a:rPr lang="en-US" sz="1600" dirty="0"/>
              <a:t>Bots</a:t>
            </a:r>
          </a:p>
          <a:p>
            <a:pPr marL="0" lvl="1" indent="0">
              <a:spcBef>
                <a:spcPts val="900"/>
              </a:spcBef>
              <a:buNone/>
            </a:pPr>
            <a:r>
              <a:rPr lang="en-US" sz="1600" dirty="0"/>
              <a:t>Messaging extensions</a:t>
            </a:r>
          </a:p>
          <a:p>
            <a:pPr marL="0" lvl="1" indent="0">
              <a:spcBef>
                <a:spcPts val="900"/>
              </a:spcBef>
              <a:buNone/>
            </a:pPr>
            <a:r>
              <a:rPr lang="en-US" sz="1600" dirty="0"/>
              <a:t>Webhooks &amp; connectors</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268969" y="3064030"/>
            <a:ext cx="3669666" cy="1269578"/>
          </a:xfrm>
        </p:spPr>
        <p:txBody>
          <a:bodyPr/>
          <a:lstStyle/>
          <a:p>
            <a:r>
              <a:rPr lang="en-US" sz="2000" b="0" dirty="0">
                <a:latin typeface="+mj-lt"/>
              </a:rPr>
              <a:t>Scopes</a:t>
            </a:r>
          </a:p>
          <a:p>
            <a:pPr marL="0" lvl="1" indent="0">
              <a:spcBef>
                <a:spcPts val="900"/>
              </a:spcBef>
              <a:buNone/>
            </a:pPr>
            <a:r>
              <a:rPr lang="en-US" sz="1600" dirty="0"/>
              <a:t>Personal (App bar)</a:t>
            </a:r>
          </a:p>
          <a:p>
            <a:pPr marL="0" lvl="1" indent="0">
              <a:spcBef>
                <a:spcPts val="900"/>
              </a:spcBef>
              <a:buNone/>
            </a:pPr>
            <a:r>
              <a:rPr lang="en-US" sz="1600" dirty="0"/>
              <a:t>Team (Channel)</a:t>
            </a:r>
          </a:p>
          <a:p>
            <a:pPr marL="0" lvl="1" indent="0">
              <a:spcBef>
                <a:spcPts val="900"/>
              </a:spcBef>
              <a:buNone/>
            </a:pPr>
            <a:r>
              <a:rPr lang="en-US" sz="1600" dirty="0"/>
              <a:t>Group Chat</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453" y="3054450"/>
            <a:ext cx="3694748" cy="1598771"/>
          </a:xfrm>
        </p:spPr>
        <p:txBody>
          <a:bodyPr/>
          <a:lstStyle/>
          <a:p>
            <a:r>
              <a:rPr lang="en-US" sz="2000" b="0" dirty="0">
                <a:latin typeface="+mj-lt"/>
              </a:rPr>
              <a:t>Package (deployment)</a:t>
            </a:r>
          </a:p>
          <a:p>
            <a:pPr marL="0" lvl="1" indent="0">
              <a:spcBef>
                <a:spcPts val="900"/>
              </a:spcBef>
              <a:buNone/>
            </a:pPr>
            <a:r>
              <a:rPr lang="en-US" sz="1600" dirty="0"/>
              <a:t>Upload (one Team)</a:t>
            </a:r>
          </a:p>
          <a:p>
            <a:pPr marL="0" lvl="1" indent="0">
              <a:spcBef>
                <a:spcPts val="900"/>
              </a:spcBef>
              <a:buNone/>
            </a:pPr>
            <a:r>
              <a:rPr lang="en-US" sz="1600" dirty="0"/>
              <a:t>Tenant App Catalog</a:t>
            </a:r>
          </a:p>
          <a:p>
            <a:pPr marL="0" lvl="1" indent="0">
              <a:spcBef>
                <a:spcPts val="900"/>
              </a:spcBef>
              <a:buNone/>
            </a:pPr>
            <a:r>
              <a:rPr lang="en-US" sz="1600" dirty="0"/>
              <a:t>Office Store</a:t>
            </a:r>
          </a:p>
          <a:p>
            <a:endParaRPr lang="en-US" dirty="0">
              <a:latin typeface="+mj-lt"/>
            </a:endParaRPr>
          </a:p>
        </p:txBody>
      </p:sp>
    </p:spTree>
    <p:extLst>
      <p:ext uri="{BB962C8B-B14F-4D97-AF65-F5344CB8AC3E}">
        <p14:creationId xmlns:p14="http://schemas.microsoft.com/office/powerpoint/2010/main" val="689202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741E43-DC27-41C0-8F9C-5920B54F9BA4}"/>
              </a:ext>
            </a:extLst>
          </p:cNvPr>
          <p:cNvSpPr/>
          <p:nvPr/>
        </p:nvSpPr>
        <p:spPr bwMode="auto">
          <a:xfrm>
            <a:off x="4384920" y="2642468"/>
            <a:ext cx="3687825" cy="1029344"/>
          </a:xfrm>
          <a:prstGeom prst="rect">
            <a:avLst/>
          </a:prstGeom>
          <a:solidFill>
            <a:srgbClr val="E4ED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Content Placeholder 28">
            <a:extLst>
              <a:ext uri="{FF2B5EF4-FFF2-40B4-BE49-F238E27FC236}">
                <a16:creationId xmlns:a16="http://schemas.microsoft.com/office/drawing/2014/main" id="{7AD673EB-3066-4B46-B21E-44BB1EF3565E}"/>
              </a:ext>
            </a:extLst>
          </p:cNvPr>
          <p:cNvPicPr>
            <a:picLocks noGrp="1" noChangeAspect="1"/>
          </p:cNvPicPr>
          <p:nvPr>
            <p:ph sz="quarter" idx="17"/>
          </p:nvPr>
        </p:nvPicPr>
        <p:blipFill>
          <a:blip r:embed="rId3"/>
          <a:stretch>
            <a:fillRect/>
          </a:stretch>
        </p:blipFill>
        <p:spPr>
          <a:xfrm>
            <a:off x="459472" y="2642468"/>
            <a:ext cx="3690934" cy="1029344"/>
          </a:xfrm>
          <a:prstGeom prst="rect">
            <a:avLst/>
          </a:prstGeom>
        </p:spPr>
      </p:pic>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p:txBody>
          <a:bodyPr/>
          <a:lstStyle/>
          <a:p>
            <a:r>
              <a:rPr lang="en-US" dirty="0"/>
              <a:t>How to create a Microsoft Teams App</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465138" y="5110026"/>
            <a:ext cx="3690937" cy="1269578"/>
          </a:xfrm>
        </p:spPr>
        <p:txBody>
          <a:bodyPr/>
          <a:lstStyle/>
          <a:p>
            <a:r>
              <a:rPr lang="en-US" sz="1800" b="0" dirty="0">
                <a:latin typeface="+mj-lt"/>
              </a:rPr>
              <a:t>Develop components</a:t>
            </a:r>
          </a:p>
          <a:p>
            <a:pPr lvl="1">
              <a:spcBef>
                <a:spcPts val="900"/>
              </a:spcBef>
            </a:pPr>
            <a:r>
              <a:rPr lang="en-US" dirty="0"/>
              <a:t>HTML</a:t>
            </a:r>
          </a:p>
          <a:p>
            <a:pPr lvl="1">
              <a:spcBef>
                <a:spcPts val="900"/>
              </a:spcBef>
            </a:pPr>
            <a:r>
              <a:rPr lang="en-US" dirty="0"/>
              <a:t>TypeScript / JavaScript</a:t>
            </a:r>
          </a:p>
          <a:p>
            <a:pPr lvl="1">
              <a:spcBef>
                <a:spcPts val="900"/>
              </a:spcBef>
            </a:pPr>
            <a:r>
              <a:rPr lang="en-US" dirty="0"/>
              <a:t>.NET</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386263" y="5110026"/>
            <a:ext cx="3717213" cy="923330"/>
          </a:xfrm>
        </p:spPr>
        <p:txBody>
          <a:bodyPr/>
          <a:lstStyle/>
          <a:p>
            <a:r>
              <a:rPr lang="en-US" sz="1800" b="0" dirty="0">
                <a:latin typeface="+mj-lt"/>
              </a:rPr>
              <a:t>Integrate with Teams</a:t>
            </a:r>
          </a:p>
          <a:p>
            <a:pPr lvl="1">
              <a:spcBef>
                <a:spcPts val="900"/>
              </a:spcBef>
            </a:pPr>
            <a:r>
              <a:rPr lang="en-US" dirty="0"/>
              <a:t>Microsoft Teams JavaScript SDK</a:t>
            </a:r>
          </a:p>
          <a:p>
            <a:pPr lvl="1">
              <a:spcBef>
                <a:spcPts val="900"/>
              </a:spcBef>
            </a:pPr>
            <a:r>
              <a:rPr lang="en-US" dirty="0"/>
              <a:t>Bot Builder SDK - Node.js &amp; C#</a:t>
            </a: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307388" y="5110026"/>
            <a:ext cx="3690937" cy="1269578"/>
          </a:xfrm>
        </p:spPr>
        <p:txBody>
          <a:bodyPr/>
          <a:lstStyle/>
          <a:p>
            <a:r>
              <a:rPr lang="en-US" sz="1800" b="0" dirty="0">
                <a:latin typeface="+mj-lt"/>
              </a:rPr>
              <a:t>Package and deploy</a:t>
            </a:r>
          </a:p>
          <a:p>
            <a:pPr lvl="1">
              <a:spcBef>
                <a:spcPts val="900"/>
              </a:spcBef>
            </a:pPr>
            <a:r>
              <a:rPr lang="en-US" dirty="0"/>
              <a:t>Host web pages and services</a:t>
            </a:r>
          </a:p>
          <a:p>
            <a:pPr lvl="1">
              <a:spcBef>
                <a:spcPts val="900"/>
              </a:spcBef>
            </a:pPr>
            <a:r>
              <a:rPr lang="en-US" dirty="0"/>
              <a:t>Create and package manifest</a:t>
            </a:r>
          </a:p>
          <a:p>
            <a:pPr lvl="1">
              <a:spcBef>
                <a:spcPts val="900"/>
              </a:spcBef>
            </a:pPr>
            <a:r>
              <a:rPr lang="en-US" dirty="0"/>
              <a:t>Upload/publish package</a:t>
            </a:r>
          </a:p>
        </p:txBody>
      </p:sp>
      <p:pic>
        <p:nvPicPr>
          <p:cNvPr id="19" name="Content Placeholder 20">
            <a:extLst>
              <a:ext uri="{FF2B5EF4-FFF2-40B4-BE49-F238E27FC236}">
                <a16:creationId xmlns:a16="http://schemas.microsoft.com/office/drawing/2014/main" id="{62D4F9E2-E244-42D4-B11F-C51D483E6EF5}"/>
              </a:ext>
            </a:extLst>
          </p:cNvPr>
          <p:cNvPicPr>
            <a:picLocks noGrp="1" noChangeAspect="1"/>
          </p:cNvPicPr>
          <p:nvPr>
            <p:ph sz="quarter" idx="18"/>
          </p:nvPr>
        </p:nvPicPr>
        <p:blipFill>
          <a:blip r:embed="rId4"/>
          <a:stretch>
            <a:fillRect/>
          </a:stretch>
        </p:blipFill>
        <p:spPr>
          <a:xfrm>
            <a:off x="4714960" y="2647243"/>
            <a:ext cx="2984704" cy="1019167"/>
          </a:xfrm>
          <a:prstGeom prst="rect">
            <a:avLst/>
          </a:prstGeom>
        </p:spPr>
      </p:pic>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Content Placeholder 25">
            <a:extLst>
              <a:ext uri="{FF2B5EF4-FFF2-40B4-BE49-F238E27FC236}">
                <a16:creationId xmlns:a16="http://schemas.microsoft.com/office/drawing/2014/main" id="{839CA60B-41AE-4296-9CDE-216E4F8EFAB0}"/>
              </a:ext>
            </a:extLst>
          </p:cNvPr>
          <p:cNvPicPr>
            <a:picLocks noChangeAspect="1"/>
          </p:cNvPicPr>
          <p:nvPr/>
        </p:nvPicPr>
        <p:blipFill>
          <a:blip r:embed="rId5"/>
          <a:stretch>
            <a:fillRect/>
          </a:stretch>
        </p:blipFill>
        <p:spPr>
          <a:xfrm>
            <a:off x="8307387" y="2642467"/>
            <a:ext cx="3690937" cy="1029345"/>
          </a:xfrm>
          <a:prstGeom prst="rect">
            <a:avLst/>
          </a:prstGeom>
        </p:spPr>
      </p:pic>
    </p:spTree>
    <p:extLst>
      <p:ext uri="{BB962C8B-B14F-4D97-AF65-F5344CB8AC3E}">
        <p14:creationId xmlns:p14="http://schemas.microsoft.com/office/powerpoint/2010/main" val="27609602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Microsoft Teams Tabs</a:t>
            </a:r>
          </a:p>
        </p:txBody>
      </p:sp>
    </p:spTree>
    <p:extLst>
      <p:ext uri="{BB962C8B-B14F-4D97-AF65-F5344CB8AC3E}">
        <p14:creationId xmlns:p14="http://schemas.microsoft.com/office/powerpoint/2010/main" val="41239063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4DCBCF-003C-ED40-A245-27643E877AFA}"/>
              </a:ext>
            </a:extLst>
          </p:cNvPr>
          <p:cNvSpPr>
            <a:spLocks noGrp="1"/>
          </p:cNvSpPr>
          <p:nvPr>
            <p:ph type="title"/>
          </p:nvPr>
        </p:nvSpPr>
        <p:spPr/>
        <p:txBody>
          <a:bodyPr/>
          <a:lstStyle/>
          <a:p>
            <a:r>
              <a:rPr lang="en-US" dirty="0"/>
              <a:t>What is a Microsoft Teams tab?</a:t>
            </a:r>
          </a:p>
        </p:txBody>
      </p:sp>
      <p:sp>
        <p:nvSpPr>
          <p:cNvPr id="10" name="Text Placeholder 9">
            <a:extLst>
              <a:ext uri="{FF2B5EF4-FFF2-40B4-BE49-F238E27FC236}">
                <a16:creationId xmlns:a16="http://schemas.microsoft.com/office/drawing/2014/main" id="{A5B8E9EE-0E1D-7844-839B-63A91B069C79}"/>
              </a:ext>
            </a:extLst>
          </p:cNvPr>
          <p:cNvSpPr>
            <a:spLocks noGrp="1"/>
          </p:cNvSpPr>
          <p:nvPr>
            <p:ph type="body" sz="quarter" idx="10"/>
          </p:nvPr>
        </p:nvSpPr>
        <p:spPr>
          <a:xfrm>
            <a:off x="465138" y="1919804"/>
            <a:ext cx="11533187" cy="4001095"/>
          </a:xfrm>
        </p:spPr>
        <p:txBody>
          <a:bodyPr/>
          <a:lstStyle/>
          <a:p>
            <a:r>
              <a:rPr lang="en-US" dirty="0"/>
              <a:t>Enables developers to display rich interactive web content in Microsoft Teams</a:t>
            </a:r>
          </a:p>
          <a:p>
            <a:endParaRPr lang="en-US" dirty="0"/>
          </a:p>
          <a:p>
            <a:r>
              <a:rPr lang="en-US" dirty="0"/>
              <a:t>Options for creating custom tabs:</a:t>
            </a:r>
          </a:p>
          <a:p>
            <a:endParaRPr lang="en-US" dirty="0"/>
          </a:p>
          <a:p>
            <a:r>
              <a:rPr lang="en-US" dirty="0"/>
              <a:t>	Adapt and include existing web-app experiences</a:t>
            </a:r>
          </a:p>
          <a:p>
            <a:endParaRPr lang="en-US" dirty="0"/>
          </a:p>
          <a:p>
            <a:r>
              <a:rPr lang="en-US" dirty="0"/>
              <a:t>	Build tab from scratch</a:t>
            </a:r>
          </a:p>
          <a:p>
            <a:endParaRPr lang="en-US" dirty="0"/>
          </a:p>
          <a:p>
            <a:r>
              <a:rPr lang="en-US" dirty="0"/>
              <a:t>Tabs are web applications hosted by the provider</a:t>
            </a:r>
          </a:p>
          <a:p>
            <a:endParaRPr lang="en-US" dirty="0"/>
          </a:p>
          <a:p>
            <a:r>
              <a:rPr lang="en-US" dirty="0"/>
              <a:t>Tabs display web applications within an IFRAME in the Microsoft Teams client</a:t>
            </a:r>
          </a:p>
        </p:txBody>
      </p:sp>
    </p:spTree>
    <p:extLst>
      <p:ext uri="{BB962C8B-B14F-4D97-AF65-F5344CB8AC3E}">
        <p14:creationId xmlns:p14="http://schemas.microsoft.com/office/powerpoint/2010/main" val="25192679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B12F-C234-1443-A696-D1AE3731E724}"/>
              </a:ext>
            </a:extLst>
          </p:cNvPr>
          <p:cNvSpPr>
            <a:spLocks noGrp="1"/>
          </p:cNvSpPr>
          <p:nvPr>
            <p:ph type="title"/>
          </p:nvPr>
        </p:nvSpPr>
        <p:spPr/>
        <p:txBody>
          <a:bodyPr/>
          <a:lstStyle/>
          <a:p>
            <a:r>
              <a:rPr lang="en-US" dirty="0"/>
              <a:t>Tabs differ from web applications when browsing the same content</a:t>
            </a:r>
          </a:p>
        </p:txBody>
      </p:sp>
      <p:sp>
        <p:nvSpPr>
          <p:cNvPr id="3" name="Text Placeholder 2">
            <a:extLst>
              <a:ext uri="{FF2B5EF4-FFF2-40B4-BE49-F238E27FC236}">
                <a16:creationId xmlns:a16="http://schemas.microsoft.com/office/drawing/2014/main" id="{BD1C3A16-A554-2041-9F9B-F9D672C6555C}"/>
              </a:ext>
            </a:extLst>
          </p:cNvPr>
          <p:cNvSpPr>
            <a:spLocks noGrp="1"/>
          </p:cNvSpPr>
          <p:nvPr>
            <p:ph type="body" sz="quarter" idx="10"/>
          </p:nvPr>
        </p:nvSpPr>
        <p:spPr>
          <a:xfrm>
            <a:off x="465138" y="1919804"/>
            <a:ext cx="11533187" cy="4739759"/>
          </a:xfrm>
        </p:spPr>
        <p:txBody>
          <a:bodyPr/>
          <a:lstStyle/>
          <a:p>
            <a:r>
              <a:rPr lang="en-US" dirty="0"/>
              <a:t>Tabs display web content in an IFRAME</a:t>
            </a:r>
          </a:p>
          <a:p>
            <a:r>
              <a:rPr lang="en-US" dirty="0"/>
              <a:t>	Can limit to only load in Microsoft Teams</a:t>
            </a:r>
          </a:p>
          <a:p>
            <a:endParaRPr lang="en-US" dirty="0"/>
          </a:p>
          <a:p>
            <a:r>
              <a:rPr lang="en-US" dirty="0"/>
              <a:t>Authentication is different</a:t>
            </a:r>
          </a:p>
          <a:p>
            <a:endParaRPr lang="en-US" dirty="0"/>
          </a:p>
          <a:p>
            <a:r>
              <a:rPr lang="en-US" dirty="0"/>
              <a:t>Cross-domain validation is different</a:t>
            </a:r>
          </a:p>
          <a:p>
            <a:r>
              <a:rPr lang="en-US" dirty="0"/>
              <a:t>	Must list all domains that can be displayed in the tab</a:t>
            </a:r>
          </a:p>
          <a:p>
            <a:endParaRPr lang="en-US" dirty="0"/>
          </a:p>
          <a:p>
            <a:r>
              <a:rPr lang="en-US" dirty="0"/>
              <a:t>Web application style is based on the Teams client (light / dark / high-contrast mode)</a:t>
            </a:r>
          </a:p>
          <a:p>
            <a:endParaRPr lang="en-US" dirty="0"/>
          </a:p>
          <a:p>
            <a:r>
              <a:rPr lang="en-US" dirty="0"/>
              <a:t>Communication between Teams &amp; the hosted page handled via Teams JavaScript client SDK</a:t>
            </a:r>
          </a:p>
          <a:p>
            <a:endParaRPr lang="en-US" dirty="0"/>
          </a:p>
          <a:p>
            <a:r>
              <a:rPr lang="en-US" dirty="0"/>
              <a:t>Web app must call </a:t>
            </a:r>
            <a:r>
              <a:rPr lang="en-US" dirty="0" err="1">
                <a:latin typeface="Courier New" panose="02070309020205020404" pitchFamily="49" charset="0"/>
                <a:cs typeface="Courier New" panose="02070309020205020404" pitchFamily="49" charset="0"/>
              </a:rPr>
              <a:t>microsoftTeams.initialize</a:t>
            </a:r>
            <a:r>
              <a:rPr lang="en-US" dirty="0">
                <a:latin typeface="Courier New" panose="02070309020205020404" pitchFamily="49" charset="0"/>
                <a:cs typeface="Courier New" panose="02070309020205020404" pitchFamily="49" charset="0"/>
              </a:rPr>
              <a:t>()</a:t>
            </a:r>
            <a:r>
              <a:rPr lang="en-US" dirty="0"/>
              <a:t> to display page</a:t>
            </a:r>
          </a:p>
        </p:txBody>
      </p:sp>
    </p:spTree>
    <p:extLst>
      <p:ext uri="{BB962C8B-B14F-4D97-AF65-F5344CB8AC3E}">
        <p14:creationId xmlns:p14="http://schemas.microsoft.com/office/powerpoint/2010/main" val="15228317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85-99EB-2E4F-84C1-6FB55B7B76D5}"/>
              </a:ext>
            </a:extLst>
          </p:cNvPr>
          <p:cNvSpPr>
            <a:spLocks noGrp="1"/>
          </p:cNvSpPr>
          <p:nvPr>
            <p:ph type="title"/>
          </p:nvPr>
        </p:nvSpPr>
        <p:spPr/>
        <p:txBody>
          <a:bodyPr/>
          <a:lstStyle/>
          <a:p>
            <a:r>
              <a:rPr lang="en-US" dirty="0"/>
              <a:t>Tab Scope: Where can a tab reside?</a:t>
            </a:r>
          </a:p>
        </p:txBody>
      </p:sp>
      <p:sp>
        <p:nvSpPr>
          <p:cNvPr id="3" name="Text Placeholder 2">
            <a:extLst>
              <a:ext uri="{FF2B5EF4-FFF2-40B4-BE49-F238E27FC236}">
                <a16:creationId xmlns:a16="http://schemas.microsoft.com/office/drawing/2014/main" id="{EF7D1D96-5197-E347-BC43-D537FD3F4B20}"/>
              </a:ext>
            </a:extLst>
          </p:cNvPr>
          <p:cNvSpPr>
            <a:spLocks noGrp="1"/>
          </p:cNvSpPr>
          <p:nvPr>
            <p:ph type="body" sz="quarter" idx="10"/>
          </p:nvPr>
        </p:nvSpPr>
        <p:spPr>
          <a:xfrm>
            <a:off x="465138" y="1919804"/>
            <a:ext cx="11533187" cy="4739759"/>
          </a:xfrm>
        </p:spPr>
        <p:txBody>
          <a:bodyPr/>
          <a:lstStyle/>
          <a:p>
            <a:r>
              <a:rPr lang="en-US" b="1" dirty="0"/>
              <a:t>Team</a:t>
            </a:r>
            <a:r>
              <a:rPr lang="en-US" dirty="0"/>
              <a:t> (</a:t>
            </a:r>
            <a:r>
              <a:rPr lang="en-US" dirty="0">
                <a:latin typeface="Courier New" panose="02070309020205020404" pitchFamily="49" charset="0"/>
                <a:cs typeface="Courier New" panose="02070309020205020404" pitchFamily="49" charset="0"/>
              </a:rPr>
              <a:t>team</a:t>
            </a:r>
            <a:r>
              <a:rPr lang="en-US" dirty="0"/>
              <a:t>)</a:t>
            </a:r>
          </a:p>
          <a:p>
            <a:r>
              <a:rPr lang="en-US" dirty="0"/>
              <a:t>	Added to a channel within a team</a:t>
            </a:r>
          </a:p>
          <a:p>
            <a:r>
              <a:rPr lang="en-US" dirty="0"/>
              <a:t>	Shared experience with all team members in the channel</a:t>
            </a:r>
          </a:p>
          <a:p>
            <a:r>
              <a:rPr lang="en-US" dirty="0"/>
              <a:t>	Also referred to as channel tabs (previously </a:t>
            </a:r>
            <a:r>
              <a:rPr lang="en-US" i="1" dirty="0"/>
              <a:t>configurable </a:t>
            </a:r>
            <a:r>
              <a:rPr lang="en-US" dirty="0"/>
              <a:t>tabs)</a:t>
            </a:r>
          </a:p>
          <a:p>
            <a:endParaRPr lang="en-US" dirty="0"/>
          </a:p>
          <a:p>
            <a:r>
              <a:rPr lang="en-US" b="1" dirty="0"/>
              <a:t>Group Chat</a:t>
            </a:r>
            <a:r>
              <a:rPr lang="en-US" dirty="0"/>
              <a:t> (</a:t>
            </a:r>
            <a:r>
              <a:rPr lang="en-US" dirty="0" err="1">
                <a:latin typeface="Courier New" panose="02070309020205020404" pitchFamily="49" charset="0"/>
                <a:cs typeface="Courier New" panose="02070309020205020404" pitchFamily="49" charset="0"/>
              </a:rPr>
              <a:t>groupchat</a:t>
            </a:r>
            <a:r>
              <a:rPr lang="en-US" dirty="0"/>
              <a:t>)</a:t>
            </a:r>
          </a:p>
          <a:p>
            <a:r>
              <a:rPr lang="en-US" dirty="0"/>
              <a:t>	Similar to team scope, but can be used in group chats</a:t>
            </a:r>
          </a:p>
          <a:p>
            <a:r>
              <a:rPr lang="en-US" dirty="0"/>
              <a:t>	Available in conversations between two (2) or more users</a:t>
            </a:r>
          </a:p>
          <a:p>
            <a:r>
              <a:rPr lang="en-US" dirty="0"/>
              <a:t>	</a:t>
            </a:r>
          </a:p>
          <a:p>
            <a:r>
              <a:rPr lang="en-US" b="1" dirty="0"/>
              <a:t>Personal</a:t>
            </a:r>
            <a:r>
              <a:rPr lang="en-US" dirty="0"/>
              <a:t> (</a:t>
            </a:r>
            <a:r>
              <a:rPr lang="en-US" dirty="0">
                <a:latin typeface="Courier New" panose="02070309020205020404" pitchFamily="49" charset="0"/>
                <a:cs typeface="Courier New" panose="02070309020205020404" pitchFamily="49" charset="0"/>
              </a:rPr>
              <a:t>personal</a:t>
            </a:r>
            <a:r>
              <a:rPr lang="en-US" dirty="0"/>
              <a:t>)</a:t>
            </a:r>
          </a:p>
          <a:p>
            <a:r>
              <a:rPr lang="en-US" dirty="0"/>
              <a:t>	Available only to an individual user</a:t>
            </a:r>
          </a:p>
          <a:p>
            <a:r>
              <a:rPr lang="en-US" dirty="0"/>
              <a:t>	Accessible via the app bar (side navigation)</a:t>
            </a:r>
          </a:p>
          <a:p>
            <a:r>
              <a:rPr lang="en-US" dirty="0"/>
              <a:t>	(Previously referred to as </a:t>
            </a:r>
            <a:r>
              <a:rPr lang="en-US" i="1" dirty="0"/>
              <a:t>static </a:t>
            </a:r>
            <a:r>
              <a:rPr lang="en-US" dirty="0"/>
              <a:t>tabs)</a:t>
            </a:r>
          </a:p>
        </p:txBody>
      </p:sp>
      <p:pic>
        <p:nvPicPr>
          <p:cNvPr id="6" name="Content Placeholder 18">
            <a:extLst>
              <a:ext uri="{FF2B5EF4-FFF2-40B4-BE49-F238E27FC236}">
                <a16:creationId xmlns:a16="http://schemas.microsoft.com/office/drawing/2014/main" id="{0E636E36-5B84-004A-8AE7-04F5FF139514}"/>
              </a:ext>
            </a:extLst>
          </p:cNvPr>
          <p:cNvPicPr>
            <a:picLocks noChangeAspect="1"/>
          </p:cNvPicPr>
          <p:nvPr/>
        </p:nvPicPr>
        <p:blipFill rotWithShape="1">
          <a:blip r:embed="rId3"/>
          <a:srcRect r="43064"/>
          <a:stretch/>
        </p:blipFill>
        <p:spPr>
          <a:xfrm>
            <a:off x="8506332" y="1919804"/>
            <a:ext cx="3782884" cy="3893042"/>
          </a:xfrm>
          <a:prstGeom prst="rect">
            <a:avLst/>
          </a:prstGeom>
          <a:ln>
            <a:solidFill>
              <a:schemeClr val="bg1"/>
            </a:solidFill>
          </a:ln>
        </p:spPr>
      </p:pic>
      <p:sp>
        <p:nvSpPr>
          <p:cNvPr id="7" name="Rounded Rectangle 6">
            <a:extLst>
              <a:ext uri="{FF2B5EF4-FFF2-40B4-BE49-F238E27FC236}">
                <a16:creationId xmlns:a16="http://schemas.microsoft.com/office/drawing/2014/main" id="{8C7E7CA6-75C9-E540-A650-9C9EBB48E746}"/>
              </a:ext>
            </a:extLst>
          </p:cNvPr>
          <p:cNvSpPr/>
          <p:nvPr/>
        </p:nvSpPr>
        <p:spPr bwMode="auto">
          <a:xfrm>
            <a:off x="8888819" y="2328530"/>
            <a:ext cx="1297172" cy="340242"/>
          </a:xfrm>
          <a:prstGeom prst="roundRect">
            <a:avLst/>
          </a:prstGeom>
          <a:solidFill>
            <a:srgbClr val="0070C0">
              <a:alpha val="35000"/>
            </a:srgbClr>
          </a:solidFill>
          <a:ln w="444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DDDDF62-26C6-FA4C-9C17-17C7ED1F3720}"/>
              </a:ext>
            </a:extLst>
          </p:cNvPr>
          <p:cNvSpPr/>
          <p:nvPr/>
        </p:nvSpPr>
        <p:spPr bwMode="auto">
          <a:xfrm>
            <a:off x="8506332" y="1919804"/>
            <a:ext cx="382487" cy="2323584"/>
          </a:xfrm>
          <a:prstGeom prst="roundRect">
            <a:avLst/>
          </a:prstGeom>
          <a:solidFill>
            <a:srgbClr val="FFFF00">
              <a:alpha val="35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3D28AE7-5558-4F46-AA8D-EF30E180EF4E}"/>
              </a:ext>
            </a:extLst>
          </p:cNvPr>
          <p:cNvSpPr txBox="1"/>
          <p:nvPr/>
        </p:nvSpPr>
        <p:spPr>
          <a:xfrm>
            <a:off x="8343360" y="3971005"/>
            <a:ext cx="1194045" cy="544765"/>
          </a:xfrm>
          <a:prstGeom prst="rect">
            <a:avLst/>
          </a:prstGeom>
          <a:solidFill>
            <a:srgbClr val="FFFF00">
              <a:alpha val="75000"/>
            </a:srgbClr>
          </a:solidFill>
          <a:ln w="44450">
            <a:solidFill>
              <a:srgbClr val="000A18"/>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App bar</a:t>
            </a:r>
          </a:p>
        </p:txBody>
      </p:sp>
    </p:spTree>
    <p:extLst>
      <p:ext uri="{BB962C8B-B14F-4D97-AF65-F5344CB8AC3E}">
        <p14:creationId xmlns:p14="http://schemas.microsoft.com/office/powerpoint/2010/main" val="66198396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2283</Words>
  <Application>Microsoft Macintosh PowerPoint</Application>
  <PresentationFormat>Custom</PresentationFormat>
  <Paragraphs>336</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Consolas</vt:lpstr>
      <vt:lpstr>Courier New</vt:lpstr>
      <vt:lpstr>Segoe UI</vt:lpstr>
      <vt:lpstr>Segoe UI Light</vt:lpstr>
      <vt:lpstr>Segoe UI Semibold</vt:lpstr>
      <vt:lpstr>Wingdings</vt:lpstr>
      <vt:lpstr>Office 365 PPT Template - 2017</vt:lpstr>
      <vt:lpstr>1_Office 365 PPT Template - 2017</vt:lpstr>
      <vt:lpstr>Create Embedded  Web Experiences  with Tabs for Microsoft Teams</vt:lpstr>
      <vt:lpstr>Overview</vt:lpstr>
      <vt:lpstr>Microsoft Teams-extensibility options</vt:lpstr>
      <vt:lpstr>What is a Teams app?</vt:lpstr>
      <vt:lpstr>How to create a Microsoft Teams App</vt:lpstr>
      <vt:lpstr>Microsoft Teams Tabs</vt:lpstr>
      <vt:lpstr>What is a Microsoft Teams tab?</vt:lpstr>
      <vt:lpstr>Tabs differ from web applications when browsing the same content</vt:lpstr>
      <vt:lpstr>Tab Scope: Where can a tab reside?</vt:lpstr>
      <vt:lpstr>Developing Custom Microsoft Teams Tabs</vt:lpstr>
      <vt:lpstr>Overview of building a Microsoft Teams Tab</vt:lpstr>
      <vt:lpstr>Custom Microsoft Teams Tabs: key points</vt:lpstr>
      <vt:lpstr>Developer tooling options</vt:lpstr>
      <vt:lpstr>Getting Context within Teams tabs</vt:lpstr>
      <vt:lpstr>Accessing context - URL placeholder values</vt:lpstr>
      <vt:lpstr>Accessing context - Microsoft Teams JavaScript client SDK</vt:lpstr>
      <vt:lpstr>Personal Tabs - Manifest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2019-09-27T06:03:29Z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